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9" r:id="rId3"/>
    <p:sldId id="258" r:id="rId4"/>
    <p:sldId id="270" r:id="rId5"/>
    <p:sldId id="283" r:id="rId6"/>
    <p:sldId id="271" r:id="rId7"/>
    <p:sldId id="285" r:id="rId8"/>
    <p:sldId id="284" r:id="rId9"/>
    <p:sldId id="286" r:id="rId10"/>
    <p:sldId id="272" r:id="rId11"/>
    <p:sldId id="273" r:id="rId12"/>
    <p:sldId id="315" r:id="rId13"/>
    <p:sldId id="287" r:id="rId14"/>
    <p:sldId id="316" r:id="rId15"/>
    <p:sldId id="289" r:id="rId16"/>
    <p:sldId id="275" r:id="rId17"/>
    <p:sldId id="293" r:id="rId18"/>
    <p:sldId id="294" r:id="rId19"/>
    <p:sldId id="290" r:id="rId20"/>
    <p:sldId id="295" r:id="rId21"/>
    <p:sldId id="296" r:id="rId22"/>
    <p:sldId id="313" r:id="rId23"/>
    <p:sldId id="297" r:id="rId24"/>
    <p:sldId id="300" r:id="rId25"/>
    <p:sldId id="302" r:id="rId26"/>
    <p:sldId id="314" r:id="rId27"/>
    <p:sldId id="301" r:id="rId28"/>
    <p:sldId id="303" r:id="rId29"/>
    <p:sldId id="304" r:id="rId30"/>
    <p:sldId id="309" r:id="rId31"/>
    <p:sldId id="310" r:id="rId32"/>
    <p:sldId id="311" r:id="rId33"/>
    <p:sldId id="298" r:id="rId34"/>
    <p:sldId id="299" r:id="rId35"/>
    <p:sldId id="317" r:id="rId36"/>
    <p:sldId id="312" r:id="rId37"/>
    <p:sldId id="318" r:id="rId38"/>
    <p:sldId id="319" r:id="rId39"/>
    <p:sldId id="323" r:id="rId40"/>
    <p:sldId id="320" r:id="rId41"/>
    <p:sldId id="321" r:id="rId42"/>
    <p:sldId id="322" r:id="rId43"/>
    <p:sldId id="324" r:id="rId44"/>
    <p:sldId id="261" r:id="rId4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15" autoAdjust="0"/>
  </p:normalViewPr>
  <p:slideViewPr>
    <p:cSldViewPr snapToGrid="0">
      <p:cViewPr varScale="1">
        <p:scale>
          <a:sx n="111" d="100"/>
          <a:sy n="111" d="100"/>
        </p:scale>
        <p:origin x="182" y="8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A333D98E-E6DF-463A-A5F3-97A1D6D9CB29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84A73F42-98E0-49DD-861B-E765DD41791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C1AEE7FA-13DE-43D0-A07F-A8FC631FD931}" type="datetime1">
              <a:rPr lang="zh-CN" altLang="en-US"/>
              <a:pPr>
                <a:defRPr/>
              </a:pPr>
              <a:t>2021/6/24</a:t>
            </a:fld>
            <a:endParaRPr lang="zh-CN" altLang="en-US" sz="1200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F01B4497-21E0-40B3-839C-EA873DD5BDC2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A0E7B073-5024-4344-A0A0-478652661B71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/>
              <a:t>单击此处编辑母版文本样式</a:t>
            </a:r>
            <a:endParaRPr lang="zh-TW" altLang="en-US"/>
          </a:p>
          <a:p>
            <a:pPr>
              <a:defRPr/>
            </a:pPr>
            <a:r>
              <a:rPr lang="zh-CN" altLang="en-US"/>
              <a:t>第二级</a:t>
            </a:r>
            <a:endParaRPr lang="zh-TW" altLang="en-US"/>
          </a:p>
          <a:p>
            <a:pPr>
              <a:defRPr/>
            </a:pPr>
            <a:r>
              <a:rPr lang="zh-CN" altLang="en-US"/>
              <a:t>第三级</a:t>
            </a:r>
            <a:endParaRPr lang="zh-TW" altLang="en-US"/>
          </a:p>
          <a:p>
            <a:pPr>
              <a:defRPr/>
            </a:pPr>
            <a:r>
              <a:rPr lang="zh-CN" altLang="en-US"/>
              <a:t>第四级</a:t>
            </a:r>
            <a:endParaRPr lang="zh-TW" altLang="en-US"/>
          </a:p>
          <a:p>
            <a:pPr>
              <a:defRPr/>
            </a:pPr>
            <a:r>
              <a:rPr lang="zh-TW" altLang="en-US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00F54B61-F846-4A8F-A689-FD558DC6A8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B0ADD144-60C2-479C-A924-362A53A7A6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mtClean="0"/>
            </a:lvl1pPr>
          </a:lstStyle>
          <a:p>
            <a:pPr>
              <a:defRPr/>
            </a:pPr>
            <a:fld id="{DDF1BD25-BF65-40CB-BD4D-D4230F2ECC5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DengXian" panose="02010600030101010101" pitchFamily="2" charset="-122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DengXian" panose="02010600030101010101" pitchFamily="2" charset="-122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DengXian" panose="02010600030101010101" pitchFamily="2" charset="-122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DengXian" panose="02010600030101010101" pitchFamily="2" charset="-122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DengXia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1AEE7FA-13DE-43D0-A07F-A8FC631FD931}" type="datetime1">
              <a:rPr lang="zh-CN" altLang="en-US" smtClean="0"/>
              <a:pPr>
                <a:defRPr/>
              </a:pPr>
              <a:t>2021/6/24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F1BD25-BF65-40CB-BD4D-D4230F2ECC5B}" type="slidenum">
              <a:rPr lang="zh-CN" altLang="en-US" smtClean="0"/>
              <a:pPr>
                <a:defRPr/>
              </a:pPr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8800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影像版面配置區 1">
            <a:extLst>
              <a:ext uri="{FF2B5EF4-FFF2-40B4-BE49-F238E27FC236}">
                <a16:creationId xmlns:a16="http://schemas.microsoft.com/office/drawing/2014/main" id="{69706702-ED8E-4750-A32E-2B5EF537EE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" y="0"/>
            <a:ext cx="0" cy="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19" name="備忘稿版面配置區 2">
            <a:extLst>
              <a:ext uri="{FF2B5EF4-FFF2-40B4-BE49-F238E27FC236}">
                <a16:creationId xmlns:a16="http://schemas.microsoft.com/office/drawing/2014/main" id="{96821A60-7733-443D-B3AB-08D3E09946D1}"/>
              </a:ext>
            </a:extLst>
          </p:cNvPr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79375" y="0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HAAR</a:t>
            </a:r>
            <a:r>
              <a:rPr lang="zh-TW" altLang="en-US" dirty="0">
                <a:ea typeface="新細明體" panose="02020500000000000000" pitchFamily="18" charset="-120"/>
              </a:rPr>
              <a:t>透過各種不同的</a:t>
            </a:r>
            <a:r>
              <a:rPr lang="en-US" altLang="zh-TW" dirty="0">
                <a:ea typeface="新細明體" panose="02020500000000000000" pitchFamily="18" charset="-120"/>
              </a:rPr>
              <a:t>mask</a:t>
            </a:r>
            <a:r>
              <a:rPr lang="zh-TW" altLang="en-US" dirty="0">
                <a:ea typeface="新細明體" panose="02020500000000000000" pitchFamily="18" charset="-120"/>
              </a:rPr>
              <a:t>在待檢測的圖片來回的滑動，這個窗口每移動到一個位置就會計算出該區域的特徵值，各個不同的</a:t>
            </a:r>
            <a:r>
              <a:rPr lang="en-US" altLang="zh-TW" dirty="0">
                <a:ea typeface="新細明體" panose="02020500000000000000" pitchFamily="18" charset="-120"/>
              </a:rPr>
              <a:t>mask</a:t>
            </a:r>
            <a:r>
              <a:rPr lang="zh-TW" altLang="en-US" dirty="0">
                <a:ea typeface="新細明體" panose="02020500000000000000" pitchFamily="18" charset="-120"/>
              </a:rPr>
              <a:t>即為不同的弱分類器，所有弱分類器產生結果再透過</a:t>
            </a:r>
            <a:r>
              <a:rPr lang="en-US" altLang="zh-TW" dirty="0">
                <a:ea typeface="新細明體" panose="02020500000000000000" pitchFamily="18" charset="-120"/>
              </a:rPr>
              <a:t>AdaBoost</a:t>
            </a:r>
            <a:r>
              <a:rPr lang="zh-TW" altLang="en-US" dirty="0">
                <a:ea typeface="新細明體" panose="02020500000000000000" pitchFamily="18" charset="-120"/>
              </a:rPr>
              <a:t>級聯分類器（</a:t>
            </a:r>
            <a:r>
              <a:rPr lang="en-US" altLang="zh-TW" dirty="0">
                <a:ea typeface="新細明體" panose="02020500000000000000" pitchFamily="18" charset="-120"/>
              </a:rPr>
              <a:t>Cascade Classifier</a:t>
            </a:r>
            <a:r>
              <a:rPr lang="zh-TW" altLang="en-US" dirty="0">
                <a:ea typeface="新細明體" panose="02020500000000000000" pitchFamily="18" charset="-120"/>
              </a:rPr>
              <a:t>）如前所述的</a:t>
            </a:r>
            <a:r>
              <a:rPr lang="en-US" altLang="zh-TW" dirty="0">
                <a:ea typeface="新細明體" panose="02020500000000000000" pitchFamily="18" charset="-120"/>
              </a:rPr>
              <a:t>AdaBoost</a:t>
            </a:r>
            <a:r>
              <a:rPr lang="zh-TW" altLang="en-US" dirty="0">
                <a:ea typeface="新細明體" panose="02020500000000000000" pitchFamily="18" charset="-120"/>
              </a:rPr>
              <a:t>步驟最後組合成強大的分類器。</a:t>
            </a:r>
          </a:p>
          <a:p>
            <a:r>
              <a:rPr lang="zh-TW" altLang="en-US" dirty="0">
                <a:ea typeface="新細明體" panose="02020500000000000000" pitchFamily="18" charset="-120"/>
              </a:rPr>
              <a:t>這些弱分類器使用的</a:t>
            </a:r>
            <a:r>
              <a:rPr lang="en-US" altLang="zh-TW" dirty="0">
                <a:ea typeface="新細明體" panose="02020500000000000000" pitchFamily="18" charset="-120"/>
              </a:rPr>
              <a:t>masks</a:t>
            </a:r>
            <a:r>
              <a:rPr lang="zh-TW" altLang="en-US" dirty="0">
                <a:ea typeface="新細明體" panose="02020500000000000000" pitchFamily="18" charset="-120"/>
              </a:rPr>
              <a:t>目的就是為了把圖像特徵量化，例如用以區分人臉當中的眼睛顏色要比兩頰的深（即像素強度較弱近於</a:t>
            </a:r>
            <a:r>
              <a:rPr lang="en-US" altLang="zh-TW" dirty="0">
                <a:ea typeface="新細明體" panose="02020500000000000000" pitchFamily="18" charset="-120"/>
              </a:rPr>
              <a:t>0</a:t>
            </a:r>
            <a:r>
              <a:rPr lang="zh-TW" altLang="en-US" dirty="0">
                <a:ea typeface="新細明體" panose="02020500000000000000" pitchFamily="18" charset="-120"/>
              </a:rPr>
              <a:t>）。計算方式是矩形中黑色區塊</a:t>
            </a:r>
            <a:r>
              <a:rPr lang="en-US" altLang="zh-TW" dirty="0">
                <a:ea typeface="新細明體" panose="02020500000000000000" pitchFamily="18" charset="-120"/>
              </a:rPr>
              <a:t>pixel</a:t>
            </a:r>
            <a:r>
              <a:rPr lang="zh-TW" altLang="en-US" dirty="0">
                <a:ea typeface="新細明體" panose="02020500000000000000" pitchFamily="18" charset="-120"/>
              </a:rPr>
              <a:t>值總和與白色區塊</a:t>
            </a:r>
            <a:r>
              <a:rPr lang="en-US" altLang="zh-TW" dirty="0">
                <a:ea typeface="新細明體" panose="02020500000000000000" pitchFamily="18" charset="-120"/>
              </a:rPr>
              <a:t>pixel</a:t>
            </a:r>
            <a:r>
              <a:rPr lang="zh-TW" altLang="en-US" dirty="0">
                <a:ea typeface="新細明體" panose="02020500000000000000" pitchFamily="18" charset="-120"/>
              </a:rPr>
              <a:t>值總和做相減，所獲取的值即為此分類器在該區域的特徵值。</a:t>
            </a:r>
            <a:endParaRPr lang="en-US" altLang="zh-TW" dirty="0">
              <a:ea typeface="新細明體" panose="02020500000000000000" pitchFamily="18" charset="-120"/>
            </a:endParaRPr>
          </a:p>
          <a:p>
            <a:r>
              <a:rPr lang="zh-TW" altLang="en-US" dirty="0">
                <a:ea typeface="新細明體" panose="02020500000000000000" pitchFamily="18" charset="-120"/>
              </a:rPr>
              <a:t>每個窗口的特徵值 </a:t>
            </a:r>
            <a:r>
              <a:rPr lang="en-US" altLang="zh-TW" dirty="0">
                <a:ea typeface="新細明體" panose="02020500000000000000" pitchFamily="18" charset="-120"/>
              </a:rPr>
              <a:t>= </a:t>
            </a:r>
            <a:r>
              <a:rPr lang="zh-TW" altLang="en-US" dirty="0">
                <a:ea typeface="新細明體" panose="02020500000000000000" pitchFamily="18" charset="-120"/>
              </a:rPr>
              <a:t>白色矩形的灰度值總和 </a:t>
            </a:r>
            <a:r>
              <a:rPr lang="en-US" altLang="zh-TW" dirty="0">
                <a:ea typeface="新細明體" panose="02020500000000000000" pitchFamily="18" charset="-120"/>
              </a:rPr>
              <a:t>– </a:t>
            </a:r>
            <a:r>
              <a:rPr lang="zh-TW" altLang="en-US" dirty="0">
                <a:ea typeface="新細明體" panose="02020500000000000000" pitchFamily="18" charset="-120"/>
              </a:rPr>
              <a:t>黑色矩形的灰度值總和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71B5B-8EF0-4B65-862B-651126ACE7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6A940-AD39-4FE6-AA58-195C433AE763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8C430-6E65-4164-BC66-151C143EAD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124EA-536E-4679-8387-3938BA31EA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D72CB-53F1-4DC5-A33E-683DED61E840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3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254087-2ECB-4D51-8802-8D974FAB70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757E17-E3AC-4882-BCB3-9E8FE70FFEA7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710DB-48E6-4947-9C13-FCC9C54548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7EA31-C37F-4C90-884A-5937F3BDB5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2A4D1-D85C-4EA3-9BC8-5ABEA1F5C5D6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0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09038" y="0"/>
            <a:ext cx="2711450" cy="61436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69925" y="0"/>
            <a:ext cx="7986713" cy="61436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0C8DC-110C-4254-94EB-6A78C77628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794972-3D09-40C4-BD94-3402F4464F28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84E29-1187-4E7E-B889-7CAEFF2C7E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1F036-465F-4C5B-BE65-588CCEA5E3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E4AD9-4750-4AEE-916A-0D9BADD2D184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40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925" y="0"/>
            <a:ext cx="10850563" cy="10287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569E2D4C-E10A-4AD3-A8AD-A97A6B3DBE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BEC9F-77BC-4DC5-A67E-5A6D18F753D3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9D72220-DA89-4428-8CEF-979FC2664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B842482-61E1-46B9-81D8-2BC196BC7F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97658-A1A8-437C-9BC0-60380E9CA4F3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E7DDC7-C5DA-45DE-A9B1-8B5C9EA840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AB1A7-010F-4ECE-ABA8-B605E0620D63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B284C-7DD9-46BF-9FE8-4A5350E90D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E0AFFA-A79A-4611-88CC-963AD064A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A8DC97-09AD-4D96-B578-9931FF23341B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09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F7DD00-E083-403C-AEB3-43B693A3E6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A51B2-54A8-409A-8276-E8FB029365D2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8A866-7E22-49EB-B2E8-374207EF0D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5434C-C0A8-4ACA-9414-741D5D8C9D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57482-B063-4853-A0DD-0D077EF1986E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3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9925" y="1123950"/>
            <a:ext cx="5348288" cy="50196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0613" y="1123950"/>
            <a:ext cx="5349875" cy="50196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210832C-69DC-4DC5-921D-03117DCFE5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FE973C-0582-41E0-8E70-9FC6AC0482EE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F25DA3F-BA49-4B5E-98C1-01CBFB9EF2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4858326-F501-4917-B99B-8E835E65A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15327-3792-4FF1-A6B4-9297ED06D21C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1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610EE82-2B25-498A-A6C5-38D0163572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088F1-712E-428C-9BA8-4CE759B55103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06234F6-23CE-4496-BB38-8C1CF259A2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E96ED21-385B-4F30-B05B-D9AC8101C4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6E558-92F8-4BB5-9812-10C7AB17C87B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5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B03AA003-9645-404A-81FF-08CF7FB868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D06D6-B348-4A90-913B-B446F0C23042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4193A9E-8336-4AC6-8A27-099CF7B302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69408BF-FEB2-4711-B62B-9A109DEBDF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69A3C-A670-4C51-8B3C-508908564902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30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928947C-D303-483F-9D51-AE7014386B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AE4DD-8252-43FB-BA1D-02BEBF135201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FB1C956-9B86-4654-B420-50758AEF7E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0D2594D-1C5B-4C73-BD22-25321D4131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03E5B-0B73-4B95-B5D0-AFB006C54C4C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50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20AB3B3-EC5B-4F50-9F80-E04F60CE50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843B6-DAE7-496D-9BBA-DD92BAD1B1A7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871EFE3-6C30-455F-8D0F-8EA6E86D2E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A157277-4C04-41D0-B94D-7EDFBA9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3894E-8473-4CD5-94A9-C66BD7323EC1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70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>
              <a:sym typeface="Arial" panose="020B0604020202020204" pitchFamily="34" charset="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84BC743-94E2-4705-915A-C15542C4F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339A3-DB63-4CB8-AD55-94DA9887E422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6995205-1E5A-45EE-8483-3F09A9C0CB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D44CEF2-3B35-40AB-B534-35AC6D9F05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AFF911-D329-492F-A8E6-3C613A48C592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2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0CC4E63B-72F5-474D-A12F-74B947048D0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F84B1F31-07E1-47D9-A19F-CF45F6B7FC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9925" y="1123950"/>
            <a:ext cx="10850563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>
                <a:sym typeface="Arial" panose="020B0604020202020204" pitchFamily="34" charset="0"/>
              </a:rPr>
              <a:t>Edit Master text styles</a:t>
            </a:r>
          </a:p>
          <a:p>
            <a:pPr lvl="1"/>
            <a:r>
              <a:rPr lang="zh-TW" altLang="zh-CN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zh-TW" altLang="zh-CN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zh-TW" altLang="zh-CN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zh-TW" altLang="zh-CN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1028" name="直接连接符 6">
            <a:extLst>
              <a:ext uri="{FF2B5EF4-FFF2-40B4-BE49-F238E27FC236}">
                <a16:creationId xmlns:a16="http://schemas.microsoft.com/office/drawing/2014/main" id="{4CC0C2AC-64DD-435B-A094-390BB1DEF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925" y="1028700"/>
            <a:ext cx="10850563" cy="0"/>
          </a:xfrm>
          <a:prstGeom prst="line">
            <a:avLst/>
          </a:prstGeom>
          <a:noFill/>
          <a:ln w="3175">
            <a:solidFill>
              <a:srgbClr val="7F7F7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日期占位符 3">
            <a:extLst>
              <a:ext uri="{FF2B5EF4-FFF2-40B4-BE49-F238E27FC236}">
                <a16:creationId xmlns:a16="http://schemas.microsoft.com/office/drawing/2014/main" id="{8F6A01BD-CA9E-4B0F-BA69-076806327F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02263" y="6240463"/>
            <a:ext cx="1389062" cy="206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7CA94CF3-7D01-4E89-8E5D-5C052F22D526}" type="datetime1">
              <a:rPr lang="zh-TW" altLang="en-US"/>
              <a:pPr>
                <a:defRPr/>
              </a:pPr>
              <a:t>2021/6/24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30" name="页脚占位符 4">
            <a:extLst>
              <a:ext uri="{FF2B5EF4-FFF2-40B4-BE49-F238E27FC236}">
                <a16:creationId xmlns:a16="http://schemas.microsoft.com/office/drawing/2014/main" id="{7E01B6CA-221D-4C42-AE51-8967BB88F30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69925" y="6240463"/>
            <a:ext cx="4140200" cy="206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r>
              <a:rPr lang="zh-TW" altLang="en-US"/>
              <a:t>www.islide.cc</a:t>
            </a: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31" name="灯片编号占位符 5">
            <a:extLst>
              <a:ext uri="{FF2B5EF4-FFF2-40B4-BE49-F238E27FC236}">
                <a16:creationId xmlns:a16="http://schemas.microsoft.com/office/drawing/2014/main" id="{6D3CED18-D3C5-4A8E-A6AB-185E1BA569A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240463"/>
            <a:ext cx="2909888" cy="206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000" smtClean="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D7664507-5E17-4ACB-B96F-AF83C1CED1E1}" type="slidenum">
              <a:rPr lang="zh-TW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sym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oleObject" Target="NUL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e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oleObject" Target="NUL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opencv/opencv/tree/master/data/haarcascades" TargetMode="External"/><Relationship Id="rId4" Type="http://schemas.openxmlformats.org/officeDocument/2006/relationships/hyperlink" Target="https://github.com/davisking/dlib-mode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3">
            <a:extLst>
              <a:ext uri="{FF2B5EF4-FFF2-40B4-BE49-F238E27FC236}">
                <a16:creationId xmlns:a16="http://schemas.microsoft.com/office/drawing/2014/main" id="{B5901842-3E19-4949-A2E5-2099086E7E0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5107CC8F-F4F0-4587-943A-189D9D37F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6" name="Rectangle 6">
            <a:extLst>
              <a:ext uri="{FF2B5EF4-FFF2-40B4-BE49-F238E27FC236}">
                <a16:creationId xmlns:a16="http://schemas.microsoft.com/office/drawing/2014/main" id="{9B481037-0B50-4080-A084-C76478FC7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698500"/>
            <a:ext cx="11047412" cy="5454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7" name="Freeform 7">
            <a:extLst>
              <a:ext uri="{FF2B5EF4-FFF2-40B4-BE49-F238E27FC236}">
                <a16:creationId xmlns:a16="http://schemas.microsoft.com/office/drawing/2014/main" id="{E35AC728-4EF2-4AB4-818A-70694307C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8" name="Freeform 8">
            <a:extLst>
              <a:ext uri="{FF2B5EF4-FFF2-40B4-BE49-F238E27FC236}">
                <a16:creationId xmlns:a16="http://schemas.microsoft.com/office/drawing/2014/main" id="{8281683B-3955-4709-A861-DE6E951A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9" name="Freeform 9">
            <a:extLst>
              <a:ext uri="{FF2B5EF4-FFF2-40B4-BE49-F238E27FC236}">
                <a16:creationId xmlns:a16="http://schemas.microsoft.com/office/drawing/2014/main" id="{DB470A80-863A-44D4-A989-4D680747C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0" name="Freeform 10">
            <a:extLst>
              <a:ext uri="{FF2B5EF4-FFF2-40B4-BE49-F238E27FC236}">
                <a16:creationId xmlns:a16="http://schemas.microsoft.com/office/drawing/2014/main" id="{20890C6C-D4EF-4009-80D5-FEA0FE9B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3EB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1" name="Freeform 11">
            <a:extLst>
              <a:ext uri="{FF2B5EF4-FFF2-40B4-BE49-F238E27FC236}">
                <a16:creationId xmlns:a16="http://schemas.microsoft.com/office/drawing/2014/main" id="{D3A4D3A8-2B79-4694-AFBD-4A071244A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89D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2" name="Freeform 12">
            <a:extLst>
              <a:ext uri="{FF2B5EF4-FFF2-40B4-BE49-F238E27FC236}">
                <a16:creationId xmlns:a16="http://schemas.microsoft.com/office/drawing/2014/main" id="{475F3242-6730-4C14-860A-11F4DCB81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D7F2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3" name="Rectangle 78" hidden="1">
            <a:extLst>
              <a:ext uri="{FF2B5EF4-FFF2-40B4-BE49-F238E27FC236}">
                <a16:creationId xmlns:a16="http://schemas.microsoft.com/office/drawing/2014/main" id="{61532E2E-7BA2-4F5B-91BC-4BB9BAE58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A8A1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084" name="对象 2" hidden="1">
            <a:extLst>
              <a:ext uri="{FF2B5EF4-FFF2-40B4-BE49-F238E27FC236}">
                <a16:creationId xmlns:a16="http://schemas.microsoft.com/office/drawing/2014/main" id="{50B8F4B0-5E20-49ED-9359-D678005920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TCLayout.ActiveDocument.1">
                  <p:embed/>
                </p:oleObj>
              </mc:Choice>
              <mc:Fallback>
                <p:oleObj r:id="rId2" imgW="0" imgH="0" progId="TCLayout.ActiveDocument.1">
                  <p:embed/>
                  <p:pic>
                    <p:nvPicPr>
                      <p:cNvPr id="0" name="对象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矩形 1" hidden="1">
            <a:extLst>
              <a:ext uri="{FF2B5EF4-FFF2-40B4-BE49-F238E27FC236}">
                <a16:creationId xmlns:a16="http://schemas.microsoft.com/office/drawing/2014/main" id="{D8BF1858-7E29-4B04-83EA-4976B9F73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35452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 sz="4000" b="1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6" name="副标题 4">
            <a:extLst>
              <a:ext uri="{FF2B5EF4-FFF2-40B4-BE49-F238E27FC236}">
                <a16:creationId xmlns:a16="http://schemas.microsoft.com/office/drawing/2014/main" id="{E19AD7AD-D66F-46E0-8789-D978B3AB2F2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181100" y="2878138"/>
            <a:ext cx="5356225" cy="558800"/>
          </a:xfrm>
        </p:spPr>
        <p:txBody>
          <a:bodyPr anchor="ctr"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zh-TW" altLang="zh-CN" sz="2000">
                <a:solidFill>
                  <a:schemeClr val="accent1"/>
                </a:solidFill>
                <a:cs typeface="+mn-ea"/>
                <a:sym typeface="+mn-lt"/>
              </a:rPr>
              <a:t>AI Face Change</a:t>
            </a:r>
            <a:endParaRPr lang="zh-TW" altLang="zh-CN">
              <a:cs typeface="+mn-ea"/>
              <a:sym typeface="+mn-lt"/>
            </a:endParaRPr>
          </a:p>
        </p:txBody>
      </p:sp>
      <p:sp>
        <p:nvSpPr>
          <p:cNvPr id="3087" name="标题 3">
            <a:extLst>
              <a:ext uri="{FF2B5EF4-FFF2-40B4-BE49-F238E27FC236}">
                <a16:creationId xmlns:a16="http://schemas.microsoft.com/office/drawing/2014/main" id="{1DC85C7F-3BB4-4FE4-987E-E73A94AA1E6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81100" y="1620838"/>
            <a:ext cx="5356225" cy="1257300"/>
          </a:xfrm>
        </p:spPr>
        <p:txBody>
          <a:bodyPr anchor="ctr"/>
          <a:lstStyle/>
          <a:p>
            <a:pPr marL="0" indent="0" eaLnBrk="1" hangingPunct="1"/>
            <a:r>
              <a:rPr lang="en-US" altLang="zh-TW" sz="40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Machine Learning</a:t>
            </a:r>
            <a:br>
              <a:rPr lang="zh-TW" altLang="en-US" sz="40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TW" sz="40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Final Project</a:t>
            </a:r>
            <a:endParaRPr lang="zh-TW" altLang="en-US" sz="400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8" name="文本占位符 5">
            <a:extLst>
              <a:ext uri="{FF2B5EF4-FFF2-40B4-BE49-F238E27FC236}">
                <a16:creationId xmlns:a16="http://schemas.microsoft.com/office/drawing/2014/main" id="{833D1712-C5B7-465F-BD9A-C0D32B49A3F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>
          <a:xfrm>
            <a:off x="1181100" y="3929063"/>
            <a:ext cx="3335338" cy="12588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zh-CN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A107221096 </a:t>
            </a:r>
            <a:r>
              <a:rPr lang="zh-CN" altLang="zh-TW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資管三乙 林承翰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zh-CN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A107221014 </a:t>
            </a:r>
            <a:r>
              <a:rPr lang="zh-CN" altLang="zh-TW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資管三乙 曹宏瑋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zh-CN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A107221006 </a:t>
            </a:r>
            <a:r>
              <a:rPr lang="zh-CN" altLang="zh-TW" sz="15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資管三乙 董延星</a:t>
            </a:r>
            <a:endParaRPr lang="zh-CN" altLang="zh-TW" sz="180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89" name="文字版面配置區 8">
            <a:extLst>
              <a:ext uri="{FF2B5EF4-FFF2-40B4-BE49-F238E27FC236}">
                <a16:creationId xmlns:a16="http://schemas.microsoft.com/office/drawing/2014/main" id="{25C303A1-417A-4912-A7EC-26BDFBC98777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>
          <a:xfrm>
            <a:off x="1997075" y="5383213"/>
            <a:ext cx="1701800" cy="296862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>
              <a:lnSpc>
                <a:spcPct val="70000"/>
              </a:lnSpc>
              <a:spcBef>
                <a:spcPts val="1000"/>
              </a:spcBef>
            </a:pPr>
            <a:r>
              <a:rPr lang="zh-TW" altLang="zh-CN" sz="15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2021/06/17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AB6293AD-7378-4B66-81F2-40A4880D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將兩張圖像進行三角化</a:t>
            </a:r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E30D6739-1FDC-4F0C-B187-0222D9C8248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16" name="文字方塊 5">
            <a:extLst>
              <a:ext uri="{FF2B5EF4-FFF2-40B4-BE49-F238E27FC236}">
                <a16:creationId xmlns:a16="http://schemas.microsoft.com/office/drawing/2014/main" id="{A281FC07-FCC3-4F40-847B-BADC3CAD8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209675"/>
            <a:ext cx="10850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將兩張圖像進行三角化後，再將需要移植的圖片上之三角形進行扭曲，並放到目標面部遮罩上。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317" name="圖片 4">
            <a:extLst>
              <a:ext uri="{FF2B5EF4-FFF2-40B4-BE49-F238E27FC236}">
                <a16:creationId xmlns:a16="http://schemas.microsoft.com/office/drawing/2014/main" id="{50C13372-71B6-467A-BAEF-0B996FB6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2154238"/>
            <a:ext cx="5870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圖片 6">
            <a:extLst>
              <a:ext uri="{FF2B5EF4-FFF2-40B4-BE49-F238E27FC236}">
                <a16:creationId xmlns:a16="http://schemas.microsoft.com/office/drawing/2014/main" id="{06B1B4CE-67AC-4EA3-8FD9-BDF8F41C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4285" r="57635" b="4935"/>
          <a:stretch>
            <a:fillRect/>
          </a:stretch>
        </p:blipFill>
        <p:spPr bwMode="auto">
          <a:xfrm>
            <a:off x="6786563" y="2533650"/>
            <a:ext cx="19494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圖片 7">
            <a:extLst>
              <a:ext uri="{FF2B5EF4-FFF2-40B4-BE49-F238E27FC236}">
                <a16:creationId xmlns:a16="http://schemas.microsoft.com/office/drawing/2014/main" id="{F3645AE6-EB31-4727-84A4-B6933A88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9" t="9134" r="15515" b="29970"/>
          <a:stretch>
            <a:fillRect/>
          </a:stretch>
        </p:blipFill>
        <p:spPr bwMode="auto">
          <a:xfrm>
            <a:off x="9344025" y="1763713"/>
            <a:ext cx="11811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圖片 8">
            <a:extLst>
              <a:ext uri="{FF2B5EF4-FFF2-40B4-BE49-F238E27FC236}">
                <a16:creationId xmlns:a16="http://schemas.microsoft.com/office/drawing/2014/main" id="{C6CB8810-69C8-4C39-9C42-CC94E699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7495" r="24292" b="9703"/>
          <a:stretch>
            <a:fillRect/>
          </a:stretch>
        </p:blipFill>
        <p:spPr bwMode="auto">
          <a:xfrm>
            <a:off x="9032875" y="3803650"/>
            <a:ext cx="283845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EEEA3BDC-1849-4765-B20A-B499034FC1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替換遮罩</a:t>
            </a:r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8D2D384C-1207-4ACB-9DDA-33A31229F11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40" name="文字方塊 5">
            <a:extLst>
              <a:ext uri="{FF2B5EF4-FFF2-40B4-BE49-F238E27FC236}">
                <a16:creationId xmlns:a16="http://schemas.microsoft.com/office/drawing/2014/main" id="{331B3745-1B77-4C7C-AF2B-D081D092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209675"/>
            <a:ext cx="10850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將遮罩放置到目標圖片上後，再進行調色，即完成臉部置換。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341" name="圖片 4">
            <a:extLst>
              <a:ext uri="{FF2B5EF4-FFF2-40B4-BE49-F238E27FC236}">
                <a16:creationId xmlns:a16="http://schemas.microsoft.com/office/drawing/2014/main" id="{22A07E52-22C3-47FC-8CDD-2794DE10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4" t="6670" r="4378" b="4256"/>
          <a:stretch>
            <a:fillRect/>
          </a:stretch>
        </p:blipFill>
        <p:spPr bwMode="auto">
          <a:xfrm>
            <a:off x="2495550" y="2114550"/>
            <a:ext cx="26987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圖片 6">
            <a:extLst>
              <a:ext uri="{FF2B5EF4-FFF2-40B4-BE49-F238E27FC236}">
                <a16:creationId xmlns:a16="http://schemas.microsoft.com/office/drawing/2014/main" id="{4BC4DF21-4D33-4C0C-8662-8B0B5D68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1968500"/>
            <a:ext cx="6630988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圖片 7">
            <a:extLst>
              <a:ext uri="{FF2B5EF4-FFF2-40B4-BE49-F238E27FC236}">
                <a16:creationId xmlns:a16="http://schemas.microsoft.com/office/drawing/2014/main" id="{469167FD-159D-4E6E-9075-EB2EF2BE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28604" r="62933" b="25932"/>
          <a:stretch>
            <a:fillRect/>
          </a:stretch>
        </p:blipFill>
        <p:spPr bwMode="auto">
          <a:xfrm>
            <a:off x="254000" y="3108325"/>
            <a:ext cx="206375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EEEA3BDC-1849-4765-B20A-B499034FC1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名人偵測</a:t>
            </a:r>
            <a:endParaRPr lang="zh-CN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8D2D384C-1207-4ACB-9DDA-33A31229F11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40" name="文字方塊 5">
            <a:extLst>
              <a:ext uri="{FF2B5EF4-FFF2-40B4-BE49-F238E27FC236}">
                <a16:creationId xmlns:a16="http://schemas.microsoft.com/office/drawing/2014/main" id="{331B3745-1B77-4C7C-AF2B-D081D092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209675"/>
            <a:ext cx="1085056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使用人臉置換完的照片利用</a:t>
            </a:r>
            <a:r>
              <a:rPr lang="en-US" altLang="zh-TW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ResNet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進行名人偵測。</a:t>
            </a:r>
            <a:endParaRPr lang="zh-CN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93B950-AF92-4CE9-8614-B0C9FC3E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2035307"/>
            <a:ext cx="16668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74C74B-76A5-4490-BA74-BA331043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07" y="1994593"/>
            <a:ext cx="3143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BBDCC4B-1EF3-4E5D-A572-E62D972D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06" y="291221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7A5A863-B512-4426-9B51-3993F45F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56" y="1366443"/>
            <a:ext cx="3083932" cy="52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24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72E333BE-E581-41F3-A6D7-B7464E51D5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開發環境說明</a:t>
            </a:r>
          </a:p>
        </p:txBody>
      </p:sp>
      <p:sp>
        <p:nvSpPr>
          <p:cNvPr id="15363" name="投影片編號版面配置區 3">
            <a:extLst>
              <a:ext uri="{FF2B5EF4-FFF2-40B4-BE49-F238E27FC236}">
                <a16:creationId xmlns:a16="http://schemas.microsoft.com/office/drawing/2014/main" id="{B7987C2C-2DC4-4E0D-AE63-DFE7D8A4BED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4" name="iṣ1ïďe">
            <a:extLst>
              <a:ext uri="{FF2B5EF4-FFF2-40B4-BE49-F238E27FC236}">
                <a16:creationId xmlns:a16="http://schemas.microsoft.com/office/drawing/2014/main" id="{93BED124-7F76-431A-AD34-18B385CB8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1130300"/>
            <a:ext cx="10109200" cy="5016500"/>
          </a:xfrm>
          <a:prstGeom prst="bracketPair">
            <a:avLst>
              <a:gd name="adj" fmla="val 3856"/>
            </a:avLst>
          </a:prstGeom>
          <a:noFill/>
          <a:ln w="3175" cap="rnd">
            <a:solidFill>
              <a:srgbClr val="BFBFB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365" name="Group 5">
            <a:extLst>
              <a:ext uri="{FF2B5EF4-FFF2-40B4-BE49-F238E27FC236}">
                <a16:creationId xmlns:a16="http://schemas.microsoft.com/office/drawing/2014/main" id="{3FCB8DBA-3D1C-4EB2-81AD-AC9B2B530DCB}"/>
              </a:ext>
            </a:extLst>
          </p:cNvPr>
          <p:cNvGrpSpPr>
            <a:grpSpLocks/>
          </p:cNvGrpSpPr>
          <p:nvPr/>
        </p:nvGrpSpPr>
        <p:grpSpPr bwMode="auto">
          <a:xfrm>
            <a:off x="5616575" y="1117600"/>
            <a:ext cx="6575425" cy="5740400"/>
            <a:chOff x="0" y="0"/>
            <a:chExt cx="6574972" cy="5740401"/>
          </a:xfrm>
        </p:grpSpPr>
        <p:sp>
          <p:nvSpPr>
            <p:cNvPr id="15383" name="ïṩḷïḑé">
              <a:extLst>
                <a:ext uri="{FF2B5EF4-FFF2-40B4-BE49-F238E27FC236}">
                  <a16:creationId xmlns:a16="http://schemas.microsoft.com/office/drawing/2014/main" id="{0E7049BA-64E6-4D16-B17D-A685EBC7A8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5579">
              <a:off x="4559728" y="1541681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4" name="ïślíḑê">
              <a:extLst>
                <a:ext uri="{FF2B5EF4-FFF2-40B4-BE49-F238E27FC236}">
                  <a16:creationId xmlns:a16="http://schemas.microsoft.com/office/drawing/2014/main" id="{E7FC7E29-5550-41FA-AE34-3864D893C3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876800" y="0"/>
              <a:ext cx="1698165" cy="5740401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5" name="îŝļíďe">
              <a:extLst>
                <a:ext uri="{FF2B5EF4-FFF2-40B4-BE49-F238E27FC236}">
                  <a16:creationId xmlns:a16="http://schemas.microsoft.com/office/drawing/2014/main" id="{F7F60022-04B9-4176-9756-C58AF4EB4A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4223657"/>
              <a:ext cx="6574961" cy="15167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6" name="ïSḻiďe">
              <a:extLst>
                <a:ext uri="{FF2B5EF4-FFF2-40B4-BE49-F238E27FC236}">
                  <a16:creationId xmlns:a16="http://schemas.microsoft.com/office/drawing/2014/main" id="{5FC71E14-E1D9-4368-A00E-23C03C32EE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61068" y="1664237"/>
              <a:ext cx="2313904" cy="4076163"/>
            </a:xfrm>
            <a:prstGeom prst="rtTriangl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7" name="îśḷîḓê">
              <a:extLst>
                <a:ext uri="{FF2B5EF4-FFF2-40B4-BE49-F238E27FC236}">
                  <a16:creationId xmlns:a16="http://schemas.microsoft.com/office/drawing/2014/main" id="{9F372C38-B73A-4481-B868-5C07D23CE0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24696" y="2698472"/>
              <a:ext cx="3550276" cy="3041928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8" name="îsḻidé">
              <a:extLst>
                <a:ext uri="{FF2B5EF4-FFF2-40B4-BE49-F238E27FC236}">
                  <a16:creationId xmlns:a16="http://schemas.microsoft.com/office/drawing/2014/main" id="{D86030F7-9499-4B72-A847-B7D90F1E1D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91752" y="4059708"/>
              <a:ext cx="4383220" cy="1680692"/>
            </a:xfrm>
            <a:prstGeom prst="rtTriangl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366" name="Group 12">
            <a:extLst>
              <a:ext uri="{FF2B5EF4-FFF2-40B4-BE49-F238E27FC236}">
                <a16:creationId xmlns:a16="http://schemas.microsoft.com/office/drawing/2014/main" id="{8F78251F-01E8-45A7-AFCB-0939D042C781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2840038"/>
            <a:ext cx="1860550" cy="2670175"/>
            <a:chOff x="0" y="0"/>
            <a:chExt cx="1860697" cy="2670916"/>
          </a:xfrm>
        </p:grpSpPr>
        <p:sp>
          <p:nvSpPr>
            <p:cNvPr id="15381" name="ïṩlídè">
              <a:extLst>
                <a:ext uri="{FF2B5EF4-FFF2-40B4-BE49-F238E27FC236}">
                  <a16:creationId xmlns:a16="http://schemas.microsoft.com/office/drawing/2014/main" id="{FA84A64E-CC62-4ACC-BBA0-EC0F0D199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60697" cy="44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1600" b="1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endParaRPr lang="zh-TW" altLang="en-US" sz="1600" b="1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2" name="îṩ1iḓe">
              <a:extLst>
                <a:ext uri="{FF2B5EF4-FFF2-40B4-BE49-F238E27FC236}">
                  <a16:creationId xmlns:a16="http://schemas.microsoft.com/office/drawing/2014/main" id="{F46A5FF3-1828-4DB6-B677-4C548BD2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6696"/>
              <a:ext cx="1860697" cy="2224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廣泛使用的直譯式、進階和通用的程式語言。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支援多種程式設計範式，包括函數式、指令式、結構化、物件導向和反射式程式。</a:t>
              </a:r>
              <a:endParaRPr lang="en-US" altLang="zh-TW" sz="1100">
                <a:latin typeface="+mn-lt"/>
                <a:ea typeface="+mn-ea"/>
                <a:cs typeface="+mn-ea"/>
                <a:sym typeface="+mn-lt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本次使用的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版本為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3.8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版。</a:t>
              </a:r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367" name="îSḷiḍé">
            <a:extLst>
              <a:ext uri="{FF2B5EF4-FFF2-40B4-BE49-F238E27FC236}">
                <a16:creationId xmlns:a16="http://schemas.microsoft.com/office/drawing/2014/main" id="{26A766D0-29E9-4EFA-91E2-2B9821442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1766888"/>
            <a:ext cx="911225" cy="911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 sz="2000" b="1" i="1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368" name="Group 16">
            <a:extLst>
              <a:ext uri="{FF2B5EF4-FFF2-40B4-BE49-F238E27FC236}">
                <a16:creationId xmlns:a16="http://schemas.microsoft.com/office/drawing/2014/main" id="{06A766EB-FB0F-4C0A-831D-4A0E78D8D0C2}"/>
              </a:ext>
            </a:extLst>
          </p:cNvPr>
          <p:cNvGrpSpPr>
            <a:grpSpLocks/>
          </p:cNvGrpSpPr>
          <p:nvPr/>
        </p:nvGrpSpPr>
        <p:grpSpPr bwMode="auto">
          <a:xfrm>
            <a:off x="4797425" y="2840038"/>
            <a:ext cx="1860550" cy="3808412"/>
            <a:chOff x="0" y="0"/>
            <a:chExt cx="1860697" cy="3808756"/>
          </a:xfrm>
        </p:grpSpPr>
        <p:sp>
          <p:nvSpPr>
            <p:cNvPr id="15379" name="í$ḻidé">
              <a:extLst>
                <a:ext uri="{FF2B5EF4-FFF2-40B4-BE49-F238E27FC236}">
                  <a16:creationId xmlns:a16="http://schemas.microsoft.com/office/drawing/2014/main" id="{FB0C3683-86C3-4310-8240-2035427F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60697" cy="44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1600" b="1">
                  <a:latin typeface="+mn-lt"/>
                  <a:ea typeface="+mn-ea"/>
                  <a:cs typeface="+mn-ea"/>
                  <a:sym typeface="+mn-lt"/>
                </a:rPr>
                <a:t>Anaconda</a:t>
              </a:r>
              <a:endParaRPr lang="zh-TW" altLang="en-US" sz="1600" b="1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0" name="îṥľîḓe">
              <a:extLst>
                <a:ext uri="{FF2B5EF4-FFF2-40B4-BE49-F238E27FC236}">
                  <a16:creationId xmlns:a16="http://schemas.microsoft.com/office/drawing/2014/main" id="{2C5323DF-31BB-411B-9633-056C32CB5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6696"/>
              <a:ext cx="1860697" cy="336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Anaconda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是目前最受歡迎的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平台，除了有眾多使用者及企業用戶外，目前也超過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1000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種的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Data Science Packages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可使用，適用於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Windows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、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Linux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和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MacOS 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不同作業系統環境下的</a:t>
              </a:r>
              <a:r>
                <a:rPr lang="en-US" altLang="zh-TW" sz="1100">
                  <a:latin typeface="+mn-lt"/>
                  <a:ea typeface="+mn-ea"/>
                  <a:cs typeface="+mn-ea"/>
                  <a:sym typeface="+mn-lt"/>
                </a:rPr>
                <a:t>conda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軟件包和虛擬環境管理器，對於在安裝、執行及升級複雜的計算及機器學習環境上變得簡單快速。</a:t>
              </a:r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369" name="iṧḷîḓe">
            <a:extLst>
              <a:ext uri="{FF2B5EF4-FFF2-40B4-BE49-F238E27FC236}">
                <a16:creationId xmlns:a16="http://schemas.microsoft.com/office/drawing/2014/main" id="{D2F2087B-2DF6-436E-BC74-CE2358454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1766888"/>
            <a:ext cx="911225" cy="911225"/>
          </a:xfrm>
          <a:prstGeom prst="ellipse">
            <a:avLst/>
          </a:prstGeom>
          <a:solidFill>
            <a:schemeClr val="bg1"/>
          </a:solidFill>
          <a:ln w="12700">
            <a:solidFill>
              <a:srgbClr val="7F7F7F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 sz="2000" b="1" i="1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370" name="Group 20">
            <a:extLst>
              <a:ext uri="{FF2B5EF4-FFF2-40B4-BE49-F238E27FC236}">
                <a16:creationId xmlns:a16="http://schemas.microsoft.com/office/drawing/2014/main" id="{220578D8-389B-43D3-A7FA-619682A47C05}"/>
              </a:ext>
            </a:extLst>
          </p:cNvPr>
          <p:cNvGrpSpPr>
            <a:grpSpLocks/>
          </p:cNvGrpSpPr>
          <p:nvPr/>
        </p:nvGrpSpPr>
        <p:grpSpPr bwMode="auto">
          <a:xfrm>
            <a:off x="7191375" y="2840038"/>
            <a:ext cx="1860550" cy="2670175"/>
            <a:chOff x="0" y="0"/>
            <a:chExt cx="1860697" cy="2670916"/>
          </a:xfrm>
        </p:grpSpPr>
        <p:sp>
          <p:nvSpPr>
            <p:cNvPr id="15377" name="î$ļïḓè">
              <a:extLst>
                <a:ext uri="{FF2B5EF4-FFF2-40B4-BE49-F238E27FC236}">
                  <a16:creationId xmlns:a16="http://schemas.microsoft.com/office/drawing/2014/main" id="{DE29B39D-D2EC-4A08-B692-5A6296982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60697" cy="446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1600" b="1">
                  <a:latin typeface="+mn-lt"/>
                  <a:ea typeface="+mn-ea"/>
                  <a:cs typeface="+mn-ea"/>
                  <a:sym typeface="+mn-lt"/>
                </a:rPr>
                <a:t>Spyder</a:t>
              </a:r>
              <a:endParaRPr lang="zh-TW" altLang="en-US" sz="1600" b="1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78" name="íšḻíḋé">
              <a:extLst>
                <a:ext uri="{FF2B5EF4-FFF2-40B4-BE49-F238E27FC236}">
                  <a16:creationId xmlns:a16="http://schemas.microsoft.com/office/drawing/2014/main" id="{75108532-B0DF-4810-BF02-D68786AAB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6696"/>
              <a:ext cx="1860697" cy="2224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Spyder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是一個使用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Python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語言的開放原始碼跨平台科學運算整合開發環境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(IDE)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。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Spyder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整合了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NumPy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SciPy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，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Matplotlib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與</a:t>
              </a:r>
              <a:r>
                <a:rPr lang="en-US" altLang="zh-TW" sz="1100" dirty="0" err="1">
                  <a:latin typeface="+mn-lt"/>
                  <a:ea typeface="+mn-ea"/>
                  <a:cs typeface="+mn-ea"/>
                  <a:sym typeface="+mn-lt"/>
                </a:rPr>
                <a:t>IPython</a:t>
              </a:r>
              <a:r>
                <a:rPr lang="zh-TW" altLang="en-US" sz="1100" dirty="0">
                  <a:latin typeface="+mn-lt"/>
                  <a:ea typeface="+mn-ea"/>
                  <a:cs typeface="+mn-ea"/>
                  <a:sym typeface="+mn-lt"/>
                </a:rPr>
                <a:t>，以及其他開源軟體。使用的版本為</a:t>
              </a:r>
              <a:r>
                <a:rPr lang="en-US" altLang="zh-TW" sz="1100" dirty="0">
                  <a:latin typeface="+mn-lt"/>
                  <a:ea typeface="+mn-ea"/>
                  <a:cs typeface="+mn-ea"/>
                  <a:sym typeface="+mn-lt"/>
                </a:rPr>
                <a:t>5.0.3</a:t>
              </a:r>
              <a:r>
                <a:rPr lang="zh-TW" altLang="en-US" sz="1100">
                  <a:latin typeface="+mn-lt"/>
                  <a:ea typeface="+mn-ea"/>
                  <a:cs typeface="+mn-ea"/>
                  <a:sym typeface="+mn-lt"/>
                </a:rPr>
                <a:t>。</a:t>
              </a:r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371" name="í$ḷíde">
            <a:extLst>
              <a:ext uri="{FF2B5EF4-FFF2-40B4-BE49-F238E27FC236}">
                <a16:creationId xmlns:a16="http://schemas.microsoft.com/office/drawing/2014/main" id="{EC339459-0A98-4CCE-A39D-A676A39A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1766888"/>
            <a:ext cx="911225" cy="911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bevel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 sz="2000" b="1" i="1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72" name="ïṡ1ïḑé">
            <a:extLst>
              <a:ext uri="{FF2B5EF4-FFF2-40B4-BE49-F238E27FC236}">
                <a16:creationId xmlns:a16="http://schemas.microsoft.com/office/drawing/2014/main" id="{EFED44D1-6F1A-4E61-95AF-CDE102565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0725" y="3025775"/>
            <a:ext cx="0" cy="2298700"/>
          </a:xfrm>
          <a:prstGeom prst="line">
            <a:avLst/>
          </a:prstGeom>
          <a:noFill/>
          <a:ln w="3175" cap="rnd">
            <a:solidFill>
              <a:srgbClr val="BFBFB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73" name="íṩļíḍê">
            <a:extLst>
              <a:ext uri="{FF2B5EF4-FFF2-40B4-BE49-F238E27FC236}">
                <a16:creationId xmlns:a16="http://schemas.microsoft.com/office/drawing/2014/main" id="{59C86C7E-45B5-4708-9C7C-4D3988978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3025775"/>
            <a:ext cx="1588" cy="2298700"/>
          </a:xfrm>
          <a:prstGeom prst="line">
            <a:avLst/>
          </a:prstGeom>
          <a:noFill/>
          <a:ln w="3175" cap="rnd">
            <a:solidFill>
              <a:srgbClr val="BFBFB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374" name="圖片 38">
            <a:extLst>
              <a:ext uri="{FF2B5EF4-FFF2-40B4-BE49-F238E27FC236}">
                <a16:creationId xmlns:a16="http://schemas.microsoft.com/office/drawing/2014/main" id="{AE6AEB36-CB95-4C9F-8DB3-29A49D68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1901825"/>
            <a:ext cx="6032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8">
            <a:extLst>
              <a:ext uri="{FF2B5EF4-FFF2-40B4-BE49-F238E27FC236}">
                <a16:creationId xmlns:a16="http://schemas.microsoft.com/office/drawing/2014/main" id="{19D6CEA2-B771-44E1-9842-AAFF490E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1952625"/>
            <a:ext cx="500062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10">
            <a:extLst>
              <a:ext uri="{FF2B5EF4-FFF2-40B4-BE49-F238E27FC236}">
                <a16:creationId xmlns:a16="http://schemas.microsoft.com/office/drawing/2014/main" id="{9A3541DB-6943-4AE4-8476-69A45F207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978025"/>
            <a:ext cx="4508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93368CA8-1DF6-4276-A8C4-20A6B758E2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套件說明</a:t>
            </a:r>
          </a:p>
        </p:txBody>
      </p:sp>
      <p:sp>
        <p:nvSpPr>
          <p:cNvPr id="16387" name="投影片編號版面配置區 3">
            <a:extLst>
              <a:ext uri="{FF2B5EF4-FFF2-40B4-BE49-F238E27FC236}">
                <a16:creationId xmlns:a16="http://schemas.microsoft.com/office/drawing/2014/main" id="{B5113B1D-9D5F-4CC2-9D7C-45253A2B998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8" name="iṣ1ïďe">
            <a:extLst>
              <a:ext uri="{FF2B5EF4-FFF2-40B4-BE49-F238E27FC236}">
                <a16:creationId xmlns:a16="http://schemas.microsoft.com/office/drawing/2014/main" id="{63DFBCE0-F8A9-423C-B88D-5E0CF815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1130300"/>
            <a:ext cx="10109200" cy="5016500"/>
          </a:xfrm>
          <a:prstGeom prst="bracketPair">
            <a:avLst>
              <a:gd name="adj" fmla="val 3856"/>
            </a:avLst>
          </a:prstGeom>
          <a:noFill/>
          <a:ln w="3175" cap="rnd">
            <a:solidFill>
              <a:srgbClr val="BFBFB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5983FA4A-01A3-453D-AD57-56FA6E066CD5}"/>
              </a:ext>
            </a:extLst>
          </p:cNvPr>
          <p:cNvGrpSpPr>
            <a:grpSpLocks/>
          </p:cNvGrpSpPr>
          <p:nvPr/>
        </p:nvGrpSpPr>
        <p:grpSpPr bwMode="auto">
          <a:xfrm>
            <a:off x="5616575" y="1117600"/>
            <a:ext cx="6575425" cy="5740400"/>
            <a:chOff x="0" y="0"/>
            <a:chExt cx="6574972" cy="5740401"/>
          </a:xfrm>
        </p:grpSpPr>
        <p:sp>
          <p:nvSpPr>
            <p:cNvPr id="16407" name="ïṩḷïḑé">
              <a:extLst>
                <a:ext uri="{FF2B5EF4-FFF2-40B4-BE49-F238E27FC236}">
                  <a16:creationId xmlns:a16="http://schemas.microsoft.com/office/drawing/2014/main" id="{17D40C4C-A301-429D-9190-D4FAE9E413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5579">
              <a:off x="4559728" y="1541681"/>
              <a:ext cx="1290057" cy="3715657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08" name="ïślíḑê">
              <a:extLst>
                <a:ext uri="{FF2B5EF4-FFF2-40B4-BE49-F238E27FC236}">
                  <a16:creationId xmlns:a16="http://schemas.microsoft.com/office/drawing/2014/main" id="{0BD09EB9-39C6-4E44-8249-A9A4FC6E45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876800" y="0"/>
              <a:ext cx="1698165" cy="5740401"/>
            </a:xfrm>
            <a:prstGeom prst="rtTriangle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09" name="îŝļíďe">
              <a:extLst>
                <a:ext uri="{FF2B5EF4-FFF2-40B4-BE49-F238E27FC236}">
                  <a16:creationId xmlns:a16="http://schemas.microsoft.com/office/drawing/2014/main" id="{D1FD9BF0-FCBE-487C-A651-0670B50B18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4223657"/>
              <a:ext cx="6574961" cy="151674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10" name="ïSḻiďe">
              <a:extLst>
                <a:ext uri="{FF2B5EF4-FFF2-40B4-BE49-F238E27FC236}">
                  <a16:creationId xmlns:a16="http://schemas.microsoft.com/office/drawing/2014/main" id="{2C7FB2D9-5573-412A-AEB5-0018B76FD1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61068" y="1664237"/>
              <a:ext cx="2313904" cy="4076163"/>
            </a:xfrm>
            <a:prstGeom prst="rtTriangl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11" name="îśḷîḓê">
              <a:extLst>
                <a:ext uri="{FF2B5EF4-FFF2-40B4-BE49-F238E27FC236}">
                  <a16:creationId xmlns:a16="http://schemas.microsoft.com/office/drawing/2014/main" id="{CE11DD41-46C3-47CA-B4E6-AA658452D2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24696" y="2698472"/>
              <a:ext cx="3550276" cy="3041928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12" name="îsḻidé">
              <a:extLst>
                <a:ext uri="{FF2B5EF4-FFF2-40B4-BE49-F238E27FC236}">
                  <a16:creationId xmlns:a16="http://schemas.microsoft.com/office/drawing/2014/main" id="{7CFE146E-10DF-43F1-B694-B8B76788BA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91752" y="4059708"/>
              <a:ext cx="4383220" cy="1680692"/>
            </a:xfrm>
            <a:prstGeom prst="rtTriangl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235452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DCEA62-29C9-4D10-9923-85E603074802}"/>
              </a:ext>
            </a:extLst>
          </p:cNvPr>
          <p:cNvGrpSpPr/>
          <p:nvPr/>
        </p:nvGrpSpPr>
        <p:grpSpPr>
          <a:xfrm>
            <a:off x="1225577" y="1766887"/>
            <a:ext cx="9004246" cy="3743326"/>
            <a:chOff x="1203948" y="1766887"/>
            <a:chExt cx="9004246" cy="3743326"/>
          </a:xfrm>
        </p:grpSpPr>
        <p:grpSp>
          <p:nvGrpSpPr>
            <p:cNvPr id="16390" name="Group 12">
              <a:extLst>
                <a:ext uri="{FF2B5EF4-FFF2-40B4-BE49-F238E27FC236}">
                  <a16:creationId xmlns:a16="http://schemas.microsoft.com/office/drawing/2014/main" id="{10398F17-C446-4939-87CF-B111CBC47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3948" y="2840038"/>
              <a:ext cx="1860550" cy="2670175"/>
              <a:chOff x="0" y="0"/>
              <a:chExt cx="1860697" cy="2670916"/>
            </a:xfrm>
          </p:grpSpPr>
          <p:sp>
            <p:nvSpPr>
              <p:cNvPr id="16405" name="ïṩlídè">
                <a:extLst>
                  <a:ext uri="{FF2B5EF4-FFF2-40B4-BE49-F238E27FC236}">
                    <a16:creationId xmlns:a16="http://schemas.microsoft.com/office/drawing/2014/main" id="{8CB34AA0-CD9B-41E6-8AD9-351C0BAFE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0697" cy="446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b="1">
                    <a:latin typeface="+mn-lt"/>
                    <a:ea typeface="+mn-ea"/>
                    <a:cs typeface="+mn-ea"/>
                    <a:sym typeface="+mn-lt"/>
                  </a:rPr>
                  <a:t>OpenCV</a:t>
                </a:r>
                <a:endParaRPr lang="zh-TW" altLang="en-US" sz="1600" b="1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6" name="îṩ1iḓe">
                <a:extLst>
                  <a:ext uri="{FF2B5EF4-FFF2-40B4-BE49-F238E27FC236}">
                    <a16:creationId xmlns:a16="http://schemas.microsoft.com/office/drawing/2014/main" id="{B7E638B2-1F99-4A85-8392-F65965F52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6696"/>
                <a:ext cx="1860697" cy="2224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100" dirty="0">
                    <a:latin typeface="+mn-lt"/>
                    <a:ea typeface="+mn-ea"/>
                    <a:cs typeface="+mn-ea"/>
                    <a:sym typeface="+mn-lt"/>
                  </a:rPr>
                  <a:t>OpenCV</a:t>
                </a:r>
                <a:r>
                  <a:rPr lang="zh-TW" altLang="en-US" sz="1100" dirty="0">
                    <a:latin typeface="+mn-lt"/>
                    <a:ea typeface="+mn-ea"/>
                    <a:cs typeface="+mn-ea"/>
                    <a:sym typeface="+mn-lt"/>
                  </a:rPr>
                  <a:t>的全稱是</a:t>
                </a:r>
                <a:r>
                  <a:rPr lang="en-US" altLang="zh-TW" sz="1100" dirty="0">
                    <a:latin typeface="+mn-lt"/>
                    <a:ea typeface="+mn-ea"/>
                    <a:cs typeface="+mn-ea"/>
                    <a:sym typeface="+mn-lt"/>
                  </a:rPr>
                  <a:t>Open Source Computer Vision Library</a:t>
                </a:r>
                <a:r>
                  <a:rPr lang="zh-CN" altLang="en-US" sz="1100" dirty="0">
                    <a:latin typeface="+mn-lt"/>
                    <a:ea typeface="+mn-ea"/>
                    <a:cs typeface="+mn-ea"/>
                    <a:sym typeface="+mn-lt"/>
                  </a:rPr>
                  <a:t>，</a:t>
                </a:r>
                <a:r>
                  <a:rPr lang="zh-TW" altLang="en-US" sz="1100" dirty="0">
                    <a:latin typeface="+mn-lt"/>
                    <a:ea typeface="+mn-ea"/>
                    <a:cs typeface="+mn-ea"/>
                    <a:sym typeface="+mn-lt"/>
                  </a:rPr>
                  <a:t>是一個跨平台的電腦視覺庫。</a:t>
                </a:r>
              </a:p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100" dirty="0">
                    <a:latin typeface="+mn-lt"/>
                    <a:ea typeface="+mn-ea"/>
                    <a:cs typeface="+mn-ea"/>
                    <a:sym typeface="+mn-lt"/>
                  </a:rPr>
                  <a:t>OpenCV</a:t>
                </a:r>
                <a:r>
                  <a:rPr lang="zh-TW" altLang="en-US" sz="1100" dirty="0">
                    <a:latin typeface="+mn-lt"/>
                    <a:ea typeface="+mn-ea"/>
                    <a:cs typeface="+mn-ea"/>
                    <a:sym typeface="+mn-lt"/>
                  </a:rPr>
                  <a:t>可用於開發即時的圖像處理、電腦視覺以及圖型識別程式。</a:t>
                </a:r>
                <a:endParaRPr lang="zh-TW" altLang="en-US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6391" name="îSḷiḍé">
              <a:extLst>
                <a:ext uri="{FF2B5EF4-FFF2-40B4-BE49-F238E27FC236}">
                  <a16:creationId xmlns:a16="http://schemas.microsoft.com/office/drawing/2014/main" id="{A5BCF87D-0521-4F5E-B5C8-AD27BC976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8611" y="1766888"/>
              <a:ext cx="911225" cy="9112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 sz="2000" b="1" i="1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6392" name="Group 16">
              <a:extLst>
                <a:ext uri="{FF2B5EF4-FFF2-40B4-BE49-F238E27FC236}">
                  <a16:creationId xmlns:a16="http://schemas.microsoft.com/office/drawing/2014/main" id="{AC416CA9-A371-4F8D-A986-65715CC41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7898" y="2840038"/>
              <a:ext cx="1860550" cy="2670175"/>
              <a:chOff x="0" y="0"/>
              <a:chExt cx="1860697" cy="2670916"/>
            </a:xfrm>
          </p:grpSpPr>
          <p:sp>
            <p:nvSpPr>
              <p:cNvPr id="16403" name="í$ḻidé">
                <a:extLst>
                  <a:ext uri="{FF2B5EF4-FFF2-40B4-BE49-F238E27FC236}">
                    <a16:creationId xmlns:a16="http://schemas.microsoft.com/office/drawing/2014/main" id="{495922E3-E0A4-4B4A-B4F7-4702DD7D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0697" cy="446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b="1">
                    <a:latin typeface="+mn-lt"/>
                    <a:ea typeface="+mn-ea"/>
                    <a:cs typeface="+mn-ea"/>
                    <a:sym typeface="+mn-lt"/>
                  </a:rPr>
                  <a:t>Numpy</a:t>
                </a:r>
                <a:endParaRPr lang="zh-TW" altLang="en-US" sz="1600" b="1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4" name="îṥľîḓe">
                <a:extLst>
                  <a:ext uri="{FF2B5EF4-FFF2-40B4-BE49-F238E27FC236}">
                    <a16:creationId xmlns:a16="http://schemas.microsoft.com/office/drawing/2014/main" id="{2AD0B169-CC55-4C29-80E4-0BBF4DD2B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6696"/>
                <a:ext cx="1860697" cy="2224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Numpy 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是 </a:t>
                </a: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Python 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的一個重要模組， 主要用於資料處理上。</a:t>
                </a:r>
                <a:br>
                  <a:rPr lang="zh-TW" altLang="en-US" sz="110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</a:b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Python 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處理龐大資料時，其原生 </a:t>
                </a: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list 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效能表現並不理想，而 </a:t>
                </a: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Numpy 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具備平行處理的能力，可以將操作動作一次套用在大型陣列上。</a:t>
                </a:r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6393" name="iṧḷîḓe">
              <a:extLst>
                <a:ext uri="{FF2B5EF4-FFF2-40B4-BE49-F238E27FC236}">
                  <a16:creationId xmlns:a16="http://schemas.microsoft.com/office/drawing/2014/main" id="{33166B3A-9683-4309-A537-F12F2A4CF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561" y="1766888"/>
              <a:ext cx="911225" cy="9112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 sz="2000" b="1" i="1"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6394" name="Group 20">
              <a:extLst>
                <a:ext uri="{FF2B5EF4-FFF2-40B4-BE49-F238E27FC236}">
                  <a16:creationId xmlns:a16="http://schemas.microsoft.com/office/drawing/2014/main" id="{0654C791-5C08-4C41-AD24-217BDBB403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1848" y="2840038"/>
              <a:ext cx="1860550" cy="2670175"/>
              <a:chOff x="0" y="0"/>
              <a:chExt cx="1860697" cy="2670916"/>
            </a:xfrm>
          </p:grpSpPr>
          <p:sp>
            <p:nvSpPr>
              <p:cNvPr id="16401" name="î$ļïḓè">
                <a:extLst>
                  <a:ext uri="{FF2B5EF4-FFF2-40B4-BE49-F238E27FC236}">
                    <a16:creationId xmlns:a16="http://schemas.microsoft.com/office/drawing/2014/main" id="{371DC2EB-A96D-4171-824D-641CDB7CF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860697" cy="446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TW" sz="1600" b="1">
                    <a:latin typeface="+mn-lt"/>
                    <a:ea typeface="+mn-ea"/>
                    <a:cs typeface="+mn-ea"/>
                    <a:sym typeface="+mn-lt"/>
                  </a:rPr>
                  <a:t>Dlib</a:t>
                </a:r>
                <a:endParaRPr lang="zh-TW" altLang="en-US" sz="1600" b="1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2" name="íšḻíḋé">
                <a:extLst>
                  <a:ext uri="{FF2B5EF4-FFF2-40B4-BE49-F238E27FC236}">
                    <a16:creationId xmlns:a16="http://schemas.microsoft.com/office/drawing/2014/main" id="{7DED5683-D361-4AB9-9E7D-B440CF7CF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46696"/>
                <a:ext cx="1860697" cy="2224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用於在</a:t>
                </a: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C ++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及</a:t>
                </a:r>
                <a:r>
                  <a:rPr lang="en-US" altLang="zh-TW" sz="1100">
                    <a:latin typeface="+mn-lt"/>
                    <a:ea typeface="+mn-ea"/>
                    <a:cs typeface="+mn-ea"/>
                    <a:sym typeface="+mn-lt"/>
                  </a:rPr>
                  <a:t>python</a:t>
                </a:r>
                <a:r>
                  <a:rPr lang="zh-TW" altLang="en-US" sz="1100">
                    <a:latin typeface="+mn-lt"/>
                    <a:ea typeface="+mn-ea"/>
                    <a:cs typeface="+mn-ea"/>
                    <a:sym typeface="+mn-lt"/>
                  </a:rPr>
                  <a:t>中建立複雜軟體以解決實際問題的機器學習演算法和工具。它廣泛應用於工業界和學術界，包括機器人，嵌入式裝置，行動電話和大型高效能運算環境。</a:t>
                </a:r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6395" name="í$ḷíde">
              <a:extLst>
                <a:ext uri="{FF2B5EF4-FFF2-40B4-BE49-F238E27FC236}">
                  <a16:creationId xmlns:a16="http://schemas.microsoft.com/office/drawing/2014/main" id="{3E84D3EA-6B17-4112-B024-92902A525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8098" y="1766888"/>
              <a:ext cx="911225" cy="9112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TW" altLang="zh-TW" sz="2000" b="1" i="1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6" name="ïṡ1ïḑé">
              <a:extLst>
                <a:ext uri="{FF2B5EF4-FFF2-40B4-BE49-F238E27FC236}">
                  <a16:creationId xmlns:a16="http://schemas.microsoft.com/office/drawing/2014/main" id="{407B7E4E-34C4-42A4-9162-04BDD4BDF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198" y="3025775"/>
              <a:ext cx="0" cy="2298700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7" name="íṩļíḍê">
              <a:extLst>
                <a:ext uri="{FF2B5EF4-FFF2-40B4-BE49-F238E27FC236}">
                  <a16:creationId xmlns:a16="http://schemas.microsoft.com/office/drawing/2014/main" id="{1CAA608E-ACE7-4C7C-86D1-F7863144A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5148" y="3025775"/>
              <a:ext cx="1588" cy="2298700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6398" name="Picture 2" descr="OpenCV - Wikipedia">
              <a:extLst>
                <a:ext uri="{FF2B5EF4-FFF2-40B4-BE49-F238E27FC236}">
                  <a16:creationId xmlns:a16="http://schemas.microsoft.com/office/drawing/2014/main" id="{89D5375F-C0BF-4C19-A0F6-473918802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373" y="1979613"/>
              <a:ext cx="3937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4" descr="NumPy">
              <a:extLst>
                <a:ext uri="{FF2B5EF4-FFF2-40B4-BE49-F238E27FC236}">
                  <a16:creationId xmlns:a16="http://schemas.microsoft.com/office/drawing/2014/main" id="{A53816D6-FE35-4297-878E-5E82B716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648" y="1979613"/>
              <a:ext cx="52705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6" descr="Dlib - Wikipedia">
              <a:extLst>
                <a:ext uri="{FF2B5EF4-FFF2-40B4-BE49-F238E27FC236}">
                  <a16:creationId xmlns:a16="http://schemas.microsoft.com/office/drawing/2014/main" id="{2DF15528-8A53-42A7-83EC-BFF5DAD02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236" y="2051050"/>
              <a:ext cx="4746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6A9BBE2A-CB52-497C-A451-AA07F4B567DE}"/>
                </a:ext>
              </a:extLst>
            </p:cNvPr>
            <p:cNvGrpSpPr/>
            <p:nvPr/>
          </p:nvGrpSpPr>
          <p:grpSpPr>
            <a:xfrm>
              <a:off x="8347644" y="1766887"/>
              <a:ext cx="1860550" cy="3743325"/>
              <a:chOff x="8984870" y="1316038"/>
              <a:chExt cx="1860550" cy="3743325"/>
            </a:xfrm>
          </p:grpSpPr>
          <p:grpSp>
            <p:nvGrpSpPr>
              <p:cNvPr id="29" name="Group 12">
                <a:extLst>
                  <a:ext uri="{FF2B5EF4-FFF2-40B4-BE49-F238E27FC236}">
                    <a16:creationId xmlns:a16="http://schemas.microsoft.com/office/drawing/2014/main" id="{B5882DA1-B64A-4017-A8CB-6083C9027E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84870" y="2389188"/>
                <a:ext cx="1860550" cy="2670175"/>
                <a:chOff x="0" y="0"/>
                <a:chExt cx="1860697" cy="2670916"/>
              </a:xfrm>
            </p:grpSpPr>
            <p:sp>
              <p:nvSpPr>
                <p:cNvPr id="30" name="ïṩlídè">
                  <a:extLst>
                    <a:ext uri="{FF2B5EF4-FFF2-40B4-BE49-F238E27FC236}">
                      <a16:creationId xmlns:a16="http://schemas.microsoft.com/office/drawing/2014/main" id="{8DE8562F-7608-4E85-B3AE-1637B5DF5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860697" cy="4466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TW" sz="1600" b="1" dirty="0" err="1">
                      <a:latin typeface="+mn-lt"/>
                      <a:ea typeface="+mn-ea"/>
                      <a:cs typeface="+mn-ea"/>
                      <a:sym typeface="+mn-lt"/>
                    </a:rPr>
                    <a:t>Keras</a:t>
                  </a:r>
                  <a:endParaRPr lang="zh-TW" altLang="en-US" sz="1600" b="1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îṩ1iḓe">
                  <a:extLst>
                    <a:ext uri="{FF2B5EF4-FFF2-40B4-BE49-F238E27FC236}">
                      <a16:creationId xmlns:a16="http://schemas.microsoft.com/office/drawing/2014/main" id="{87BFC0EA-648F-4846-8616-2CFFBB4CF1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46696"/>
                  <a:ext cx="1860697" cy="2224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sym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500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TW" sz="1100" dirty="0" err="1">
                      <a:latin typeface="+mn-lt"/>
                      <a:ea typeface="+mn-ea"/>
                      <a:cs typeface="+mn-ea"/>
                      <a:sym typeface="+mn-lt"/>
                    </a:rPr>
                    <a:t>Keras</a:t>
                  </a:r>
                  <a:r>
                    <a:rPr lang="zh-TW" altLang="en-US" sz="1100" dirty="0">
                      <a:latin typeface="+mn-lt"/>
                      <a:ea typeface="+mn-ea"/>
                      <a:cs typeface="+mn-ea"/>
                      <a:sym typeface="+mn-lt"/>
                    </a:rPr>
                    <a:t>是一個專門用來訓練深度學習模型的</a:t>
                  </a:r>
                  <a:r>
                    <a:rPr lang="en-US" altLang="zh-TW" sz="1100" dirty="0">
                      <a:latin typeface="+mn-lt"/>
                      <a:ea typeface="+mn-ea"/>
                      <a:cs typeface="+mn-ea"/>
                      <a:sym typeface="+mn-lt"/>
                    </a:rPr>
                    <a:t>API</a:t>
                  </a:r>
                  <a:r>
                    <a:rPr lang="zh-TW" altLang="en-US" sz="1100" dirty="0">
                      <a:latin typeface="+mn-lt"/>
                      <a:ea typeface="+mn-ea"/>
                      <a:cs typeface="+mn-ea"/>
                      <a:sym typeface="+mn-lt"/>
                    </a:rPr>
                    <a:t>，能以</a:t>
                  </a:r>
                  <a:r>
                    <a:rPr lang="en-US" altLang="zh-TW" sz="1100" dirty="0">
                      <a:latin typeface="+mn-lt"/>
                      <a:ea typeface="+mn-ea"/>
                      <a:cs typeface="+mn-ea"/>
                      <a:sym typeface="+mn-lt"/>
                    </a:rPr>
                    <a:t>TensorFlow</a:t>
                  </a:r>
                  <a:r>
                    <a:rPr lang="zh-TW" altLang="en-US" sz="1100" dirty="0">
                      <a:latin typeface="+mn-lt"/>
                      <a:ea typeface="+mn-ea"/>
                      <a:cs typeface="+mn-ea"/>
                      <a:sym typeface="+mn-lt"/>
                    </a:rPr>
                    <a:t>、</a:t>
                  </a:r>
                  <a:r>
                    <a:rPr lang="en-US" altLang="zh-TW" sz="1100" dirty="0">
                      <a:latin typeface="+mn-lt"/>
                      <a:ea typeface="+mn-ea"/>
                      <a:cs typeface="+mn-ea"/>
                      <a:sym typeface="+mn-lt"/>
                    </a:rPr>
                    <a:t>Theano</a:t>
                  </a:r>
                  <a:r>
                    <a:rPr lang="zh-TW" altLang="en-US" sz="1100" dirty="0">
                      <a:latin typeface="+mn-lt"/>
                      <a:ea typeface="+mn-ea"/>
                      <a:cs typeface="+mn-ea"/>
                      <a:sym typeface="+mn-lt"/>
                    </a:rPr>
                    <a:t>為後端運行，導入不同模塊建立深度學習模型。</a:t>
                  </a:r>
                  <a:endParaRPr lang="zh-TW" altLang="en-US" dirty="0"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2" name="îSḷiḍé">
                <a:extLst>
                  <a:ext uri="{FF2B5EF4-FFF2-40B4-BE49-F238E27FC236}">
                    <a16:creationId xmlns:a16="http://schemas.microsoft.com/office/drawing/2014/main" id="{4B53ED7A-191E-4B45-BC53-DC6FCE8BE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9533" y="1316038"/>
                <a:ext cx="911225" cy="91122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  <a:bevel/>
                <a:headEnd/>
                <a:tailEnd/>
              </a:ln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TW" altLang="zh-TW" sz="2000" b="1" i="1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pic>
            <p:nvPicPr>
              <p:cNvPr id="33" name="Picture 2">
                <a:extLst>
                  <a:ext uri="{FF2B5EF4-FFF2-40B4-BE49-F238E27FC236}">
                    <a16:creationId xmlns:a16="http://schemas.microsoft.com/office/drawing/2014/main" id="{43B826D1-0AE2-41CB-BC06-0319C11C3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4200" y="1520705"/>
                <a:ext cx="501889" cy="501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íṩļíḍê">
              <a:extLst>
                <a:ext uri="{FF2B5EF4-FFF2-40B4-BE49-F238E27FC236}">
                  <a16:creationId xmlns:a16="http://schemas.microsoft.com/office/drawing/2014/main" id="{B03746A9-5E62-4D2A-82C0-6EA28E679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7510" y="2991756"/>
              <a:ext cx="1588" cy="2298700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062826EB-FA74-489E-80C5-50F0DACBC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1" name="AutoShape 3">
            <a:extLst>
              <a:ext uri="{FF2B5EF4-FFF2-40B4-BE49-F238E27FC236}">
                <a16:creationId xmlns:a16="http://schemas.microsoft.com/office/drawing/2014/main" id="{21B760EA-7955-4556-985C-70E81C72D64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2" name="Rectangle 6">
            <a:extLst>
              <a:ext uri="{FF2B5EF4-FFF2-40B4-BE49-F238E27FC236}">
                <a16:creationId xmlns:a16="http://schemas.microsoft.com/office/drawing/2014/main" id="{BD1D0FCA-ECA6-493D-A4A3-817C02E13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3" name="Rectangle 8">
            <a:extLst>
              <a:ext uri="{FF2B5EF4-FFF2-40B4-BE49-F238E27FC236}">
                <a16:creationId xmlns:a16="http://schemas.microsoft.com/office/drawing/2014/main" id="{DBC6A27A-5DF5-4117-A010-1E0665426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4" name="Freeform 7">
            <a:extLst>
              <a:ext uri="{FF2B5EF4-FFF2-40B4-BE49-F238E27FC236}">
                <a16:creationId xmlns:a16="http://schemas.microsoft.com/office/drawing/2014/main" id="{DBF47B9A-656C-424F-BDE3-1B0FC2ED2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5" name="Freeform 8">
            <a:extLst>
              <a:ext uri="{FF2B5EF4-FFF2-40B4-BE49-F238E27FC236}">
                <a16:creationId xmlns:a16="http://schemas.microsoft.com/office/drawing/2014/main" id="{6112C4F6-C4DF-419C-8520-CC49E7BB8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6" name="Freeform 9">
            <a:extLst>
              <a:ext uri="{FF2B5EF4-FFF2-40B4-BE49-F238E27FC236}">
                <a16:creationId xmlns:a16="http://schemas.microsoft.com/office/drawing/2014/main" id="{2970CC79-F2B5-44CA-A342-2F1D4BA41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7" name="Freeform 10">
            <a:extLst>
              <a:ext uri="{FF2B5EF4-FFF2-40B4-BE49-F238E27FC236}">
                <a16:creationId xmlns:a16="http://schemas.microsoft.com/office/drawing/2014/main" id="{985BF3D2-DB8E-4582-A4CF-023022380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8" name="Freeform 11">
            <a:extLst>
              <a:ext uri="{FF2B5EF4-FFF2-40B4-BE49-F238E27FC236}">
                <a16:creationId xmlns:a16="http://schemas.microsoft.com/office/drawing/2014/main" id="{63492249-4A95-4C7D-A1C5-F994BE1F1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9" name="Freeform 12">
            <a:extLst>
              <a:ext uri="{FF2B5EF4-FFF2-40B4-BE49-F238E27FC236}">
                <a16:creationId xmlns:a16="http://schemas.microsoft.com/office/drawing/2014/main" id="{566CDF9A-B670-4491-BD64-13E794AAB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20" name="标题 4">
            <a:extLst>
              <a:ext uri="{FF2B5EF4-FFF2-40B4-BE49-F238E27FC236}">
                <a16:creationId xmlns:a16="http://schemas.microsoft.com/office/drawing/2014/main" id="{66D16ABD-8495-4D23-95A9-FC348BF734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CN" altLang="zh-TW" sz="2400" b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程式架構 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F63C4E02-E00A-4DCA-9F1A-E3C28AF7EF5A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TW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9113FFD1-79C1-410D-BD8E-E82ED122BC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靜態圖片置換</a:t>
            </a:r>
          </a:p>
        </p:txBody>
      </p:sp>
      <p:sp>
        <p:nvSpPr>
          <p:cNvPr id="18435" name="灯片编号占位符 3">
            <a:extLst>
              <a:ext uri="{FF2B5EF4-FFF2-40B4-BE49-F238E27FC236}">
                <a16:creationId xmlns:a16="http://schemas.microsoft.com/office/drawing/2014/main" id="{D51D8F88-6CC7-4FE4-9FA7-A375FEC9355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436" name="Group 4">
            <a:extLst>
              <a:ext uri="{FF2B5EF4-FFF2-40B4-BE49-F238E27FC236}">
                <a16:creationId xmlns:a16="http://schemas.microsoft.com/office/drawing/2014/main" id="{4FFC97D7-0151-44AC-B870-05585582C3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9925" y="1173163"/>
            <a:ext cx="10850563" cy="5067300"/>
            <a:chOff x="0" y="0"/>
            <a:chExt cx="11215473" cy="5237677"/>
          </a:xfrm>
        </p:grpSpPr>
        <p:pic>
          <p:nvPicPr>
            <p:cNvPr id="18437" name="圖片 4">
              <a:extLst>
                <a:ext uri="{FF2B5EF4-FFF2-40B4-BE49-F238E27FC236}">
                  <a16:creationId xmlns:a16="http://schemas.microsoft.com/office/drawing/2014/main" id="{2512047A-0DD0-47B8-B640-73C925BC8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77336" cy="5237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8" name="圖片 6">
              <a:extLst>
                <a:ext uri="{FF2B5EF4-FFF2-40B4-BE49-F238E27FC236}">
                  <a16:creationId xmlns:a16="http://schemas.microsoft.com/office/drawing/2014/main" id="{1C2917AB-8B5D-49AA-B189-90511CCCC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115" y="0"/>
              <a:ext cx="6188358" cy="5237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F514977B-599A-4CDD-9127-FE54DAA86A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靜態圖片置換</a:t>
            </a:r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C921D90E-3F93-4348-B8B1-176096085B7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460" name="Group 4">
            <a:extLst>
              <a:ext uri="{FF2B5EF4-FFF2-40B4-BE49-F238E27FC236}">
                <a16:creationId xmlns:a16="http://schemas.microsoft.com/office/drawing/2014/main" id="{E96EB23D-D5A3-461C-AF61-A783E83C17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9475" y="1068388"/>
            <a:ext cx="10431463" cy="5172075"/>
            <a:chOff x="0" y="0"/>
            <a:chExt cx="10917552" cy="5413355"/>
          </a:xfrm>
        </p:grpSpPr>
        <p:pic>
          <p:nvPicPr>
            <p:cNvPr id="19461" name="圖片 4">
              <a:extLst>
                <a:ext uri="{FF2B5EF4-FFF2-40B4-BE49-F238E27FC236}">
                  <a16:creationId xmlns:a16="http://schemas.microsoft.com/office/drawing/2014/main" id="{F21CD295-7DEE-415D-BD93-9CD870841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72997" cy="5413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2" name="圖片 5">
              <a:extLst>
                <a:ext uri="{FF2B5EF4-FFF2-40B4-BE49-F238E27FC236}">
                  <a16:creationId xmlns:a16="http://schemas.microsoft.com/office/drawing/2014/main" id="{5AD9BF07-BC74-4B65-A1BF-D8AF21A22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297" y="1"/>
              <a:ext cx="5865255" cy="5413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A3A74E47-F777-4F70-9A33-5AD11DF3713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靜態圖片置換</a:t>
            </a: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237F9330-D0A8-4FD3-AD47-68D71892902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0484" name="圖片 4">
            <a:extLst>
              <a:ext uri="{FF2B5EF4-FFF2-40B4-BE49-F238E27FC236}">
                <a16:creationId xmlns:a16="http://schemas.microsoft.com/office/drawing/2014/main" id="{8A547B3A-C599-45D6-A981-CFAE4EA8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385888"/>
            <a:ext cx="82772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33382EC7-76F2-4274-8CFF-1D4DF0A5C7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</a:t>
            </a:r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37E9DA48-CD35-40AA-9730-80EB3D9E6E4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3896A5AE-2F4B-4C34-BC3E-0EAD03355F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5338" y="1087438"/>
            <a:ext cx="10599737" cy="5153025"/>
            <a:chOff x="0" y="0"/>
            <a:chExt cx="10486453" cy="5097410"/>
          </a:xfrm>
        </p:grpSpPr>
        <p:pic>
          <p:nvPicPr>
            <p:cNvPr id="21509" name="圖片 4">
              <a:extLst>
                <a:ext uri="{FF2B5EF4-FFF2-40B4-BE49-F238E27FC236}">
                  <a16:creationId xmlns:a16="http://schemas.microsoft.com/office/drawing/2014/main" id="{67731DD5-91CF-4CA4-A597-B828D7345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3739" cy="5097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0" name="圖片 5">
              <a:extLst>
                <a:ext uri="{FF2B5EF4-FFF2-40B4-BE49-F238E27FC236}">
                  <a16:creationId xmlns:a16="http://schemas.microsoft.com/office/drawing/2014/main" id="{554903AE-EAA5-4936-B23A-3244FCCBE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022" y="0"/>
              <a:ext cx="5607431" cy="5097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A376D828-A33D-4E80-8F29-28C16E5CA64D}"/>
              </a:ext>
            </a:extLst>
          </p:cNvPr>
          <p:cNvGrpSpPr>
            <a:grpSpLocks/>
          </p:cNvGrpSpPr>
          <p:nvPr/>
        </p:nvGrpSpPr>
        <p:grpSpPr bwMode="auto">
          <a:xfrm>
            <a:off x="757238" y="1700213"/>
            <a:ext cx="10763250" cy="4084637"/>
            <a:chOff x="0" y="0"/>
            <a:chExt cx="10763205" cy="4083608"/>
          </a:xfrm>
        </p:grpSpPr>
        <p:grpSp>
          <p:nvGrpSpPr>
            <p:cNvPr id="4099" name="Group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>
              <a:extLst>
                <a:ext uri="{FF2B5EF4-FFF2-40B4-BE49-F238E27FC236}">
                  <a16:creationId xmlns:a16="http://schemas.microsoft.com/office/drawing/2014/main" id="{AA1362C0-24F4-40FB-B8B7-22F29E990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0763205" cy="4083608"/>
              <a:chOff x="0" y="0"/>
              <a:chExt cx="10344744" cy="4083608"/>
            </a:xfrm>
          </p:grpSpPr>
          <p:sp>
            <p:nvSpPr>
              <p:cNvPr id="4101" name="iṡľïḑè">
                <a:extLst>
                  <a:ext uri="{FF2B5EF4-FFF2-40B4-BE49-F238E27FC236}">
                    <a16:creationId xmlns:a16="http://schemas.microsoft.com/office/drawing/2014/main" id="{03042CB0-1C22-4F0C-A17C-991879586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6449" y="79992"/>
                <a:ext cx="7698295" cy="4003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0"/>
              <a:lstStyle>
                <a:lvl1pPr marL="342900" indent="-3429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題目、及功能說明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方法、開發環境及套件說明</a:t>
                </a:r>
                <a:endParaRPr lang="en-US" altLang="zh-TW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程式架構 </a:t>
                </a:r>
                <a:endParaRPr lang="en-US" altLang="zh-TW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執行結果</a:t>
                </a:r>
                <a:endParaRPr lang="en-US" altLang="zh-TW" sz="20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參考資料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r>
                  <a:rPr lang="zh-TW" altLang="en-US" sz="200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組員工作分配表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AutoNum type="arabicPeriod"/>
                </a:pPr>
                <a:endParaRPr lang="zh-TW" altLang="en-US" sz="160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02" name="直接连接符 7">
                <a:extLst>
                  <a:ext uri="{FF2B5EF4-FFF2-40B4-BE49-F238E27FC236}">
                    <a16:creationId xmlns:a16="http://schemas.microsoft.com/office/drawing/2014/main" id="{28669CFE-904B-4C45-9FB5-FA5A86D88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1145" y="79992"/>
                <a:ext cx="1" cy="4003616"/>
              </a:xfrm>
              <a:prstGeom prst="line">
                <a:avLst/>
              </a:prstGeom>
              <a:noFill/>
              <a:ln w="3175">
                <a:solidFill>
                  <a:srgbClr val="BFBFBF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03" name="išľïḋé">
                <a:extLst>
                  <a:ext uri="{FF2B5EF4-FFF2-40B4-BE49-F238E27FC236}">
                    <a16:creationId xmlns:a16="http://schemas.microsoft.com/office/drawing/2014/main" id="{6C69CA5A-C0CC-4933-AEBA-D371E9C73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sym typeface="Arial" panose="020B0604020202020204" pitchFamily="34" charset="0"/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TW" altLang="zh-CN" sz="2800" b="1">
                    <a:solidFill>
                      <a:schemeClr val="accent1"/>
                    </a:solidFill>
                    <a:latin typeface="+mn-lt"/>
                    <a:ea typeface="+mn-ea"/>
                    <a:cs typeface="+mn-ea"/>
                    <a:sym typeface="+mn-lt"/>
                  </a:rPr>
                  <a:t>CONTENTS</a:t>
                </a:r>
                <a:endParaRPr lang="zh-TW" altLang="zh-CN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100" name="poetry_91022">
              <a:extLst>
                <a:ext uri="{FF2B5EF4-FFF2-40B4-BE49-F238E27FC236}">
                  <a16:creationId xmlns:a16="http://schemas.microsoft.com/office/drawing/2014/main" id="{838A7170-63EE-4060-B06B-4352756479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22251" y="3166540"/>
              <a:ext cx="870506" cy="915667"/>
            </a:xfrm>
            <a:custGeom>
              <a:avLst/>
              <a:gdLst>
                <a:gd name="T0" fmla="*/ 96660803 w 5127"/>
                <a:gd name="T1" fmla="*/ 49667263 h 5401"/>
                <a:gd name="T2" fmla="*/ 62931794 w 5127"/>
                <a:gd name="T3" fmla="*/ 46218211 h 5401"/>
                <a:gd name="T4" fmla="*/ 96660803 w 5127"/>
                <a:gd name="T5" fmla="*/ 42768990 h 5401"/>
                <a:gd name="T6" fmla="*/ 89453787 w 5127"/>
                <a:gd name="T7" fmla="*/ 64124833 h 5401"/>
                <a:gd name="T8" fmla="*/ 89453787 w 5127"/>
                <a:gd name="T9" fmla="*/ 57226560 h 5401"/>
                <a:gd name="T10" fmla="*/ 70110115 w 5127"/>
                <a:gd name="T11" fmla="*/ 60675781 h 5401"/>
                <a:gd name="T12" fmla="*/ 89453787 w 5127"/>
                <a:gd name="T13" fmla="*/ 64124833 h 5401"/>
                <a:gd name="T14" fmla="*/ 96660803 w 5127"/>
                <a:gd name="T15" fmla="*/ 76110560 h 5401"/>
                <a:gd name="T16" fmla="*/ 62931794 w 5127"/>
                <a:gd name="T17" fmla="*/ 79559612 h 5401"/>
                <a:gd name="T18" fmla="*/ 96660803 w 5127"/>
                <a:gd name="T19" fmla="*/ 83008833 h 5401"/>
                <a:gd name="T20" fmla="*/ 73569388 w 5127"/>
                <a:gd name="T21" fmla="*/ 90568130 h 5401"/>
                <a:gd name="T22" fmla="*/ 73569388 w 5127"/>
                <a:gd name="T23" fmla="*/ 97466233 h 5401"/>
                <a:gd name="T24" fmla="*/ 92913230 w 5127"/>
                <a:gd name="T25" fmla="*/ 94017182 h 5401"/>
                <a:gd name="T26" fmla="*/ 73569388 w 5127"/>
                <a:gd name="T27" fmla="*/ 90568130 h 5401"/>
                <a:gd name="T28" fmla="*/ 128227724 w 5127"/>
                <a:gd name="T29" fmla="*/ 41446944 h 5401"/>
                <a:gd name="T30" fmla="*/ 135146439 w 5127"/>
                <a:gd name="T31" fmla="*/ 41446944 h 5401"/>
                <a:gd name="T32" fmla="*/ 114966727 w 5127"/>
                <a:gd name="T33" fmla="*/ 0 h 5401"/>
                <a:gd name="T34" fmla="*/ 0 w 5127"/>
                <a:gd name="T35" fmla="*/ 17360544 h 5401"/>
                <a:gd name="T36" fmla="*/ 3459442 w 5127"/>
                <a:gd name="T37" fmla="*/ 51506905 h 5401"/>
                <a:gd name="T38" fmla="*/ 19776124 w 5127"/>
                <a:gd name="T39" fmla="*/ 48057683 h 5401"/>
                <a:gd name="T40" fmla="*/ 6918714 w 5127"/>
                <a:gd name="T41" fmla="*/ 44608631 h 5401"/>
                <a:gd name="T42" fmla="*/ 17412157 w 5127"/>
                <a:gd name="T43" fmla="*/ 6898273 h 5401"/>
                <a:gd name="T44" fmla="*/ 27905600 w 5127"/>
                <a:gd name="T45" fmla="*/ 120115471 h 5401"/>
                <a:gd name="T46" fmla="*/ 112545203 w 5127"/>
                <a:gd name="T47" fmla="*/ 140235393 h 5401"/>
                <a:gd name="T48" fmla="*/ 112545203 w 5127"/>
                <a:gd name="T49" fmla="*/ 133337119 h 5401"/>
                <a:gd name="T50" fmla="*/ 34824485 w 5127"/>
                <a:gd name="T51" fmla="*/ 120115471 h 5401"/>
                <a:gd name="T52" fmla="*/ 31307314 w 5127"/>
                <a:gd name="T53" fmla="*/ 6898273 h 5401"/>
                <a:gd name="T54" fmla="*/ 128227724 w 5127"/>
                <a:gd name="T55" fmla="*/ 20119922 h 5401"/>
                <a:gd name="T56" fmla="*/ 131686996 w 5127"/>
                <a:gd name="T57" fmla="*/ 57485272 h 5401"/>
                <a:gd name="T58" fmla="*/ 131686996 w 5127"/>
                <a:gd name="T59" fmla="*/ 64383546 h 5401"/>
                <a:gd name="T60" fmla="*/ 140883255 w 5127"/>
                <a:gd name="T61" fmla="*/ 67257869 h 5401"/>
                <a:gd name="T62" fmla="*/ 144342527 w 5127"/>
                <a:gd name="T63" fmla="*/ 110314223 h 5401"/>
                <a:gd name="T64" fmla="*/ 147801969 w 5127"/>
                <a:gd name="T65" fmla="*/ 67257869 h 5401"/>
                <a:gd name="T66" fmla="*/ 131686996 w 5127"/>
                <a:gd name="T67" fmla="*/ 147708395 h 5401"/>
                <a:gd name="T68" fmla="*/ 128227724 w 5127"/>
                <a:gd name="T69" fmla="*/ 151789988 h 5401"/>
                <a:gd name="T70" fmla="*/ 135146439 w 5127"/>
                <a:gd name="T71" fmla="*/ 151789988 h 5401"/>
                <a:gd name="T72" fmla="*/ 131686996 w 5127"/>
                <a:gd name="T73" fmla="*/ 147708395 h 5401"/>
                <a:gd name="T74" fmla="*/ 128227724 w 5127"/>
                <a:gd name="T75" fmla="*/ 73552423 h 5401"/>
                <a:gd name="T76" fmla="*/ 131686996 w 5127"/>
                <a:gd name="T77" fmla="*/ 142965949 h 5401"/>
                <a:gd name="T78" fmla="*/ 135146439 w 5127"/>
                <a:gd name="T79" fmla="*/ 73552423 h 540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27"/>
                <a:gd name="T121" fmla="*/ 0 h 5401"/>
                <a:gd name="T122" fmla="*/ 5127 w 5127"/>
                <a:gd name="T123" fmla="*/ 5401 h 540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8A0BC32E-E427-4514-9A77-A9EEAD6868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</a:t>
            </a:r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98960021-DE2F-4651-A64D-B6E1D20B1B0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532" name="Group 4">
            <a:extLst>
              <a:ext uri="{FF2B5EF4-FFF2-40B4-BE49-F238E27FC236}">
                <a16:creationId xmlns:a16="http://schemas.microsoft.com/office/drawing/2014/main" id="{0D3DB20D-3CBF-4E69-8CB3-B8F6E04D27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25" y="1168400"/>
            <a:ext cx="10799763" cy="5027613"/>
            <a:chOff x="0" y="0"/>
            <a:chExt cx="11131023" cy="5181416"/>
          </a:xfrm>
        </p:grpSpPr>
        <p:pic>
          <p:nvPicPr>
            <p:cNvPr id="22533" name="圖片 6">
              <a:extLst>
                <a:ext uri="{FF2B5EF4-FFF2-40B4-BE49-F238E27FC236}">
                  <a16:creationId xmlns:a16="http://schemas.microsoft.com/office/drawing/2014/main" id="{F99A5966-796E-4B1C-BDF6-7151EFEBD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20512" cy="5181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4" name="圖片 7">
              <a:extLst>
                <a:ext uri="{FF2B5EF4-FFF2-40B4-BE49-F238E27FC236}">
                  <a16:creationId xmlns:a16="http://schemas.microsoft.com/office/drawing/2014/main" id="{E8C72550-E6BF-4AFF-AFA6-BCF9F9E6F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363" y="0"/>
              <a:ext cx="5719660" cy="5181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4A1CC5CA-DFF9-48DA-B2E6-A7D808884E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</a:t>
            </a:r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237A8006-6C7C-4D0F-B3B3-2C86212F4F8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556" name="圖片 6">
            <a:extLst>
              <a:ext uri="{FF2B5EF4-FFF2-40B4-BE49-F238E27FC236}">
                <a16:creationId xmlns:a16="http://schemas.microsoft.com/office/drawing/2014/main" id="{5A49460D-F3BB-4074-8F05-E98D94F4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150938"/>
            <a:ext cx="837247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4A1CC5CA-DFF9-48DA-B2E6-A7D808884E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名人偵測</a:t>
            </a:r>
            <a:endParaRPr lang="zh-CN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237A8006-6C7C-4D0F-B3B3-2C86212F4F8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639888-1B87-4A60-A104-40CC2CCB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58" y="1100030"/>
            <a:ext cx="4619892" cy="56520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65CAE9-BEB2-449F-8685-6FEDD000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29" y="1106179"/>
            <a:ext cx="4838092" cy="56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E452DC86-E463-4A6F-B159-5E4C1F23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79" name="AutoShape 3">
            <a:extLst>
              <a:ext uri="{FF2B5EF4-FFF2-40B4-BE49-F238E27FC236}">
                <a16:creationId xmlns:a16="http://schemas.microsoft.com/office/drawing/2014/main" id="{7DF1701E-4100-4BA8-84B4-CA0218F24D6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0" name="Rectangle 6">
            <a:extLst>
              <a:ext uri="{FF2B5EF4-FFF2-40B4-BE49-F238E27FC236}">
                <a16:creationId xmlns:a16="http://schemas.microsoft.com/office/drawing/2014/main" id="{0B66F8E2-F6FC-4E20-BF42-95C212201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1" name="Rectangle 8">
            <a:extLst>
              <a:ext uri="{FF2B5EF4-FFF2-40B4-BE49-F238E27FC236}">
                <a16:creationId xmlns:a16="http://schemas.microsoft.com/office/drawing/2014/main" id="{9AC8B9C1-8F5F-45BE-970A-4C5A3851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2" name="Freeform 7">
            <a:extLst>
              <a:ext uri="{FF2B5EF4-FFF2-40B4-BE49-F238E27FC236}">
                <a16:creationId xmlns:a16="http://schemas.microsoft.com/office/drawing/2014/main" id="{EEDC574F-4FCA-41FB-8CD7-5BE238A30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3" name="Freeform 8">
            <a:extLst>
              <a:ext uri="{FF2B5EF4-FFF2-40B4-BE49-F238E27FC236}">
                <a16:creationId xmlns:a16="http://schemas.microsoft.com/office/drawing/2014/main" id="{67483874-58B7-4A5F-B22B-470B0B9EB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4" name="Freeform 9">
            <a:extLst>
              <a:ext uri="{FF2B5EF4-FFF2-40B4-BE49-F238E27FC236}">
                <a16:creationId xmlns:a16="http://schemas.microsoft.com/office/drawing/2014/main" id="{404B039C-CED3-44F0-A4B3-EEA3F2F80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5" name="Freeform 10">
            <a:extLst>
              <a:ext uri="{FF2B5EF4-FFF2-40B4-BE49-F238E27FC236}">
                <a16:creationId xmlns:a16="http://schemas.microsoft.com/office/drawing/2014/main" id="{560A2353-F1C7-470D-AA10-4AAC51FF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6" name="Freeform 11">
            <a:extLst>
              <a:ext uri="{FF2B5EF4-FFF2-40B4-BE49-F238E27FC236}">
                <a16:creationId xmlns:a16="http://schemas.microsoft.com/office/drawing/2014/main" id="{38BE2BDF-00F1-4B7A-AF70-12E8164CC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7" name="Freeform 12">
            <a:extLst>
              <a:ext uri="{FF2B5EF4-FFF2-40B4-BE49-F238E27FC236}">
                <a16:creationId xmlns:a16="http://schemas.microsoft.com/office/drawing/2014/main" id="{C65F5DD6-80D3-4E72-B3FC-E23D5B9A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8" name="标题 4">
            <a:extLst>
              <a:ext uri="{FF2B5EF4-FFF2-40B4-BE49-F238E27FC236}">
                <a16:creationId xmlns:a16="http://schemas.microsoft.com/office/drawing/2014/main" id="{4B15F251-0EC3-49CD-9858-65B365F30F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CN" altLang="zh-TW" sz="2400" b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執行結果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43F9D35B-361B-429A-9CFF-2313D756E02F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TW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105D8BC0-BDD5-43D2-A02E-3FB84D06B1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latin typeface="+mn-lt"/>
                <a:ea typeface="+mn-ea"/>
                <a:cs typeface="+mn-ea"/>
                <a:sym typeface="+mn-lt"/>
              </a:rPr>
              <a:t>靜態圖片置換結果</a:t>
            </a:r>
            <a:r>
              <a:rPr lang="en-US" altLang="zh-TW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TW" altLang="en-US">
                <a:latin typeface="+mn-lt"/>
                <a:ea typeface="+mn-ea"/>
                <a:cs typeface="+mn-ea"/>
                <a:sym typeface="+mn-lt"/>
              </a:rPr>
              <a:t>戴眼鏡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F645EE66-2D76-4CCF-8E92-A6BA6B9D56F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604" name="Group 4">
            <a:extLst>
              <a:ext uri="{FF2B5EF4-FFF2-40B4-BE49-F238E27FC236}">
                <a16:creationId xmlns:a16="http://schemas.microsoft.com/office/drawing/2014/main" id="{5DB409F3-351B-4B84-846C-3C9F1A115D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5050" y="1357313"/>
            <a:ext cx="3335338" cy="4986337"/>
            <a:chOff x="0" y="0"/>
            <a:chExt cx="2689363" cy="4020473"/>
          </a:xfrm>
        </p:grpSpPr>
        <p:pic>
          <p:nvPicPr>
            <p:cNvPr id="25612" name="Picture 8">
              <a:extLst>
                <a:ext uri="{FF2B5EF4-FFF2-40B4-BE49-F238E27FC236}">
                  <a16:creationId xmlns:a16="http://schemas.microsoft.com/office/drawing/2014/main" id="{F64D4254-F26D-477A-BE47-FF7151958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937" y="0"/>
              <a:ext cx="1052426" cy="1870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3" name="Picture 10">
              <a:extLst>
                <a:ext uri="{FF2B5EF4-FFF2-40B4-BE49-F238E27FC236}">
                  <a16:creationId xmlns:a16="http://schemas.microsoft.com/office/drawing/2014/main" id="{17E59BF1-93CF-4AFF-8A7E-F2F191DD8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022" y="2206799"/>
              <a:ext cx="1360256" cy="181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4" name="Picture 12">
              <a:extLst>
                <a:ext uri="{FF2B5EF4-FFF2-40B4-BE49-F238E27FC236}">
                  <a16:creationId xmlns:a16="http://schemas.microsoft.com/office/drawing/2014/main" id="{1DBE00F0-EB51-4678-AAE9-0215C714E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-226710" y="254976"/>
              <a:ext cx="1813678" cy="1360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05" name="Group 8">
            <a:extLst>
              <a:ext uri="{FF2B5EF4-FFF2-40B4-BE49-F238E27FC236}">
                <a16:creationId xmlns:a16="http://schemas.microsoft.com/office/drawing/2014/main" id="{F6E695C4-C87E-4B86-8F57-350C30BB1C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7288" y="1143000"/>
            <a:ext cx="5516562" cy="5381625"/>
            <a:chOff x="0" y="0"/>
            <a:chExt cx="4699638" cy="4584700"/>
          </a:xfrm>
        </p:grpSpPr>
        <p:pic>
          <p:nvPicPr>
            <p:cNvPr id="25606" name="圖片 4">
              <a:extLst>
                <a:ext uri="{FF2B5EF4-FFF2-40B4-BE49-F238E27FC236}">
                  <a16:creationId xmlns:a16="http://schemas.microsoft.com/office/drawing/2014/main" id="{B13BE018-2575-4F7A-B293-52FDCE3B5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689" y="0"/>
              <a:ext cx="1625118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2">
              <a:extLst>
                <a:ext uri="{FF2B5EF4-FFF2-40B4-BE49-F238E27FC236}">
                  <a16:creationId xmlns:a16="http://schemas.microsoft.com/office/drawing/2014/main" id="{8A541CC9-C920-4343-B578-51F36FD15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" y="2349500"/>
              <a:ext cx="1623107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4">
              <a:extLst>
                <a:ext uri="{FF2B5EF4-FFF2-40B4-BE49-F238E27FC236}">
                  <a16:creationId xmlns:a16="http://schemas.microsoft.com/office/drawing/2014/main" id="{39D41DB7-9EA0-4EAE-953E-C5CD9B550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24659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9" name="圖片 9">
              <a:extLst>
                <a:ext uri="{FF2B5EF4-FFF2-40B4-BE49-F238E27FC236}">
                  <a16:creationId xmlns:a16="http://schemas.microsoft.com/office/drawing/2014/main" id="{D438DABE-D191-465D-96E8-46612ACBE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604" y="2349500"/>
              <a:ext cx="1622202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0" name="圖片 11">
              <a:extLst>
                <a:ext uri="{FF2B5EF4-FFF2-40B4-BE49-F238E27FC236}">
                  <a16:creationId xmlns:a16="http://schemas.microsoft.com/office/drawing/2014/main" id="{80183D13-9E49-47B1-A4CC-9BA896856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752" y="0"/>
              <a:ext cx="1184886" cy="223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1" name="圖片 13">
              <a:extLst>
                <a:ext uri="{FF2B5EF4-FFF2-40B4-BE49-F238E27FC236}">
                  <a16:creationId xmlns:a16="http://schemas.microsoft.com/office/drawing/2014/main" id="{C913C854-651F-4949-A3C2-3DE7A7EF7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4752" y="2349500"/>
              <a:ext cx="1184886" cy="2234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0E6C6400-C5AF-4B39-A450-A667BFFABF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>
                <a:latin typeface="+mn-lt"/>
                <a:ea typeface="+mn-ea"/>
                <a:cs typeface="+mn-ea"/>
                <a:sym typeface="+mn-lt"/>
              </a:rPr>
              <a:t>靜態圖片置換結果</a:t>
            </a:r>
            <a:r>
              <a:rPr lang="en-US" altLang="zh-TW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TW" altLang="en-US">
                <a:latin typeface="+mn-lt"/>
                <a:ea typeface="+mn-ea"/>
                <a:cs typeface="+mn-ea"/>
                <a:sym typeface="+mn-lt"/>
              </a:rPr>
              <a:t>沒戴眼鏡</a:t>
            </a:r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E05C12A7-6E19-4DA2-9F94-EEF02A448DB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628" name="Group 4">
            <a:extLst>
              <a:ext uri="{FF2B5EF4-FFF2-40B4-BE49-F238E27FC236}">
                <a16:creationId xmlns:a16="http://schemas.microsoft.com/office/drawing/2014/main" id="{439080C2-C7B4-4779-B197-3D50180DAE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51413" y="1158875"/>
            <a:ext cx="5538787" cy="5384800"/>
            <a:chOff x="0" y="0"/>
            <a:chExt cx="5539296" cy="5384434"/>
          </a:xfrm>
        </p:grpSpPr>
        <p:pic>
          <p:nvPicPr>
            <p:cNvPr id="26633" name="圖片 10">
              <a:extLst>
                <a:ext uri="{FF2B5EF4-FFF2-40B4-BE49-F238E27FC236}">
                  <a16:creationId xmlns:a16="http://schemas.microsoft.com/office/drawing/2014/main" id="{1F5EBBB2-AF62-4B36-8748-8D9091558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705" y="0"/>
              <a:ext cx="1906899" cy="262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圖片 20">
              <a:extLst>
                <a:ext uri="{FF2B5EF4-FFF2-40B4-BE49-F238E27FC236}">
                  <a16:creationId xmlns:a16="http://schemas.microsoft.com/office/drawing/2014/main" id="{97C6E469-459C-434C-AFB6-9B2EF9506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747328"/>
              <a:ext cx="1906899" cy="2637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圖片 33">
              <a:extLst>
                <a:ext uri="{FF2B5EF4-FFF2-40B4-BE49-F238E27FC236}">
                  <a16:creationId xmlns:a16="http://schemas.microsoft.com/office/drawing/2014/main" id="{643CD186-9A73-4828-845E-48885EABA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843" y="1"/>
              <a:ext cx="1398453" cy="262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圖片 34">
              <a:extLst>
                <a:ext uri="{FF2B5EF4-FFF2-40B4-BE49-F238E27FC236}">
                  <a16:creationId xmlns:a16="http://schemas.microsoft.com/office/drawing/2014/main" id="{6C6285F2-E5A0-427E-8537-EA71158E9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384" y="2754109"/>
              <a:ext cx="1911220" cy="262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圖片 35">
              <a:extLst>
                <a:ext uri="{FF2B5EF4-FFF2-40B4-BE49-F238E27FC236}">
                  <a16:creationId xmlns:a16="http://schemas.microsoft.com/office/drawing/2014/main" id="{FE18E6B2-E75E-40F0-B7DE-03C9848E9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07466" cy="262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圖片 36">
              <a:extLst>
                <a:ext uri="{FF2B5EF4-FFF2-40B4-BE49-F238E27FC236}">
                  <a16:creationId xmlns:a16="http://schemas.microsoft.com/office/drawing/2014/main" id="{BF4C8532-ECEF-47DC-BBAE-F5CB90053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599" y="2741149"/>
              <a:ext cx="1381015" cy="2623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29" name="Group 11">
            <a:extLst>
              <a:ext uri="{FF2B5EF4-FFF2-40B4-BE49-F238E27FC236}">
                <a16:creationId xmlns:a16="http://schemas.microsoft.com/office/drawing/2014/main" id="{BD61D44A-E899-4AB1-900C-51D27B623C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5050" y="1368425"/>
            <a:ext cx="3335338" cy="4986338"/>
            <a:chOff x="0" y="0"/>
            <a:chExt cx="3335409" cy="4986321"/>
          </a:xfrm>
        </p:grpSpPr>
        <p:pic>
          <p:nvPicPr>
            <p:cNvPr id="26630" name="圖片 23" descr="一張含有 個人, 室內, 黑色, 擺姿勢 的圖片&#10;&#10;自動產生的描述">
              <a:extLst>
                <a:ext uri="{FF2B5EF4-FFF2-40B4-BE49-F238E27FC236}">
                  <a16:creationId xmlns:a16="http://schemas.microsoft.com/office/drawing/2014/main" id="{CAC6D181-8567-44B2-96EA-2AC748C0D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183" y="0"/>
              <a:ext cx="1305226" cy="2319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圖片 25" descr="一張含有 個人 的圖片&#10;&#10;自動產生的描述">
              <a:extLst>
                <a:ext uri="{FF2B5EF4-FFF2-40B4-BE49-F238E27FC236}">
                  <a16:creationId xmlns:a16="http://schemas.microsoft.com/office/drawing/2014/main" id="{A0D4B140-0E84-4BF7-8D2D-E2C4B6249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-281173" y="316227"/>
              <a:ext cx="2249383" cy="168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圖片 38" descr="一張含有 牆, 個人, 室內, 橙色 的圖片&#10;&#10;自動產生的描述">
              <a:extLst>
                <a:ext uri="{FF2B5EF4-FFF2-40B4-BE49-F238E27FC236}">
                  <a16:creationId xmlns:a16="http://schemas.microsoft.com/office/drawing/2014/main" id="{32A6B2E1-2C77-4BB6-B4DC-A2D9D990C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478" y="2736944"/>
              <a:ext cx="1687033" cy="2249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0E6C6400-C5AF-4B39-A450-A667BFFABF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名人辨識</a:t>
            </a:r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E05C12A7-6E19-4DA2-9F94-EEF02A448DB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B3F126-3129-4462-BA5C-B4CD037C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94" y="1259190"/>
            <a:ext cx="3480385" cy="48725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8A625E-5492-4FEB-B7E0-EFE7A55B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23" y="4941811"/>
            <a:ext cx="3133725" cy="11049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5D3EB52-98E7-4588-9A32-2E442FAA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23" y="1259190"/>
            <a:ext cx="3799571" cy="487253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F3F16EE-4DA5-42F8-B88C-4056AA988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748" y="4941811"/>
            <a:ext cx="282932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31D901FD-4130-46C6-8CE3-8FB3D4AFDB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動態影像置換結果</a:t>
            </a:r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78A61ED8-E4FC-4D82-886F-BAB72F973B9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7652" name="圖片 4">
            <a:extLst>
              <a:ext uri="{FF2B5EF4-FFF2-40B4-BE49-F238E27FC236}">
                <a16:creationId xmlns:a16="http://schemas.microsoft.com/office/drawing/2014/main" id="{3C35A6B0-4AEB-4D1A-B304-1CE49911C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536700"/>
            <a:ext cx="5495925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文字方塊 5">
            <a:extLst>
              <a:ext uri="{FF2B5EF4-FFF2-40B4-BE49-F238E27FC236}">
                <a16:creationId xmlns:a16="http://schemas.microsoft.com/office/drawing/2014/main" id="{BD396036-0FF7-4C3A-9998-4FF541F4C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1166813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周星馳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7654" name="圖片 7">
            <a:extLst>
              <a:ext uri="{FF2B5EF4-FFF2-40B4-BE49-F238E27FC236}">
                <a16:creationId xmlns:a16="http://schemas.microsoft.com/office/drawing/2014/main" id="{550C2933-7509-42C5-9712-A04A67D2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117975"/>
            <a:ext cx="5461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文字方塊 8">
            <a:extLst>
              <a:ext uri="{FF2B5EF4-FFF2-40B4-BE49-F238E27FC236}">
                <a16:creationId xmlns:a16="http://schemas.microsoft.com/office/drawing/2014/main" id="{8DFCD4D0-2B44-4828-88C6-B4F8B8D47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3749675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周潤發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7656" name="圖片 10" descr="一張含有 個人, 男人, 室內, 套裝 的圖片&#10;&#10;自動產生的描述">
            <a:extLst>
              <a:ext uri="{FF2B5EF4-FFF2-40B4-BE49-F238E27FC236}">
                <a16:creationId xmlns:a16="http://schemas.microsoft.com/office/drawing/2014/main" id="{046918D4-CFD8-4A6E-ADDB-D3975917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4381500"/>
            <a:ext cx="349885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圖片 12" descr="一張含有 個人 的圖片&#10;&#10;自動產生的描述">
            <a:extLst>
              <a:ext uri="{FF2B5EF4-FFF2-40B4-BE49-F238E27FC236}">
                <a16:creationId xmlns:a16="http://schemas.microsoft.com/office/drawing/2014/main" id="{54D699A8-D61B-41D9-A10C-1A040CB9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25" y="1527175"/>
            <a:ext cx="254635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9DB1D5FC-5A0E-4707-B0CF-FFDF224E38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動態影像置換結果</a:t>
            </a:r>
          </a:p>
        </p:txBody>
      </p:sp>
      <p:sp>
        <p:nvSpPr>
          <p:cNvPr id="28675" name="灯片编号占位符 3">
            <a:extLst>
              <a:ext uri="{FF2B5EF4-FFF2-40B4-BE49-F238E27FC236}">
                <a16:creationId xmlns:a16="http://schemas.microsoft.com/office/drawing/2014/main" id="{6DB30521-1B7C-4320-8324-65F442F261F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76" name="文字方塊 5">
            <a:extLst>
              <a:ext uri="{FF2B5EF4-FFF2-40B4-BE49-F238E27FC236}">
                <a16:creationId xmlns:a16="http://schemas.microsoft.com/office/drawing/2014/main" id="{564FC922-AD41-4F91-A0B0-B82E77AA9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1166813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蔡英文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77" name="文字方塊 8">
            <a:extLst>
              <a:ext uri="{FF2B5EF4-FFF2-40B4-BE49-F238E27FC236}">
                <a16:creationId xmlns:a16="http://schemas.microsoft.com/office/drawing/2014/main" id="{8815A3A0-4FDD-4170-BF4C-44316DE3F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3784600"/>
            <a:ext cx="87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習近平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8678" name="圖片 6">
            <a:extLst>
              <a:ext uri="{FF2B5EF4-FFF2-40B4-BE49-F238E27FC236}">
                <a16:creationId xmlns:a16="http://schemas.microsoft.com/office/drawing/2014/main" id="{8F70A29C-ECD9-460A-B117-6A6AE542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530350"/>
            <a:ext cx="54610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圖片 11" descr="一張含有 個人, 套裝, 擺姿勢 的圖片&#10;&#10;自動產生的描述">
            <a:extLst>
              <a:ext uri="{FF2B5EF4-FFF2-40B4-BE49-F238E27FC236}">
                <a16:creationId xmlns:a16="http://schemas.microsoft.com/office/drawing/2014/main" id="{C3EFA30F-8DB3-4886-93CB-8D253A9E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1347788"/>
            <a:ext cx="209232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圖片 14">
            <a:extLst>
              <a:ext uri="{FF2B5EF4-FFF2-40B4-BE49-F238E27FC236}">
                <a16:creationId xmlns:a16="http://schemas.microsoft.com/office/drawing/2014/main" id="{38E09114-0A43-4B08-A727-74402587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219575"/>
            <a:ext cx="549116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圖片 16" descr="一張含有 個人, 套裝, 男人, 領帶 的圖片&#10;&#10;自動產生的描述">
            <a:extLst>
              <a:ext uri="{FF2B5EF4-FFF2-40B4-BE49-F238E27FC236}">
                <a16:creationId xmlns:a16="http://schemas.microsoft.com/office/drawing/2014/main" id="{64C7C68E-0C05-4694-B7ED-003E3986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4429125"/>
            <a:ext cx="24384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D5AAAA24-C157-4DF6-9C3A-492592B642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動態影像置換結果</a:t>
            </a:r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AE74008F-AF91-4745-B69B-8A067BE38B8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700" name="文字方塊 5">
            <a:extLst>
              <a:ext uri="{FF2B5EF4-FFF2-40B4-BE49-F238E27FC236}">
                <a16:creationId xmlns:a16="http://schemas.microsoft.com/office/drawing/2014/main" id="{380B381F-A23E-4B37-9A42-509F2D43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11668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浩克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701" name="文字方塊 8">
            <a:extLst>
              <a:ext uri="{FF2B5EF4-FFF2-40B4-BE49-F238E27FC236}">
                <a16:creationId xmlns:a16="http://schemas.microsoft.com/office/drawing/2014/main" id="{635A0362-5005-4072-8CE6-9A0ADAF57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37846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宋江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9702" name="圖片 4">
            <a:extLst>
              <a:ext uri="{FF2B5EF4-FFF2-40B4-BE49-F238E27FC236}">
                <a16:creationId xmlns:a16="http://schemas.microsoft.com/office/drawing/2014/main" id="{73C29DDE-85A5-44B7-BFBE-ADA2608F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535113"/>
            <a:ext cx="5407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圖片 9">
            <a:extLst>
              <a:ext uri="{FF2B5EF4-FFF2-40B4-BE49-F238E27FC236}">
                <a16:creationId xmlns:a16="http://schemas.microsoft.com/office/drawing/2014/main" id="{FB1B8BE9-6858-48A2-8784-BE02F3A96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1535113"/>
            <a:ext cx="5405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圖片 12" descr="一張含有 男人, 個人, 靠近, 凝視 的圖片&#10;&#10;自動產生的描述">
            <a:extLst>
              <a:ext uri="{FF2B5EF4-FFF2-40B4-BE49-F238E27FC236}">
                <a16:creationId xmlns:a16="http://schemas.microsoft.com/office/drawing/2014/main" id="{752F03B9-E981-42E9-BF94-CECA6FF6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1355725"/>
            <a:ext cx="1649413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圖片 15">
            <a:extLst>
              <a:ext uri="{FF2B5EF4-FFF2-40B4-BE49-F238E27FC236}">
                <a16:creationId xmlns:a16="http://schemas.microsoft.com/office/drawing/2014/main" id="{4B0C5E51-A114-4D73-9E7B-CBAD711D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4154488"/>
            <a:ext cx="62420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圖片 18" descr="一張含有 個人, 服飾, 小男孩, 室內 的圖片&#10;&#10;自動產生的描述">
            <a:extLst>
              <a:ext uri="{FF2B5EF4-FFF2-40B4-BE49-F238E27FC236}">
                <a16:creationId xmlns:a16="http://schemas.microsoft.com/office/drawing/2014/main" id="{546E27C6-A967-471D-8CD8-141288DBC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4070350"/>
            <a:ext cx="2506663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CC025DC8-DB0B-4514-80F5-1FACA90B4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3" name="AutoShape 3">
            <a:extLst>
              <a:ext uri="{FF2B5EF4-FFF2-40B4-BE49-F238E27FC236}">
                <a16:creationId xmlns:a16="http://schemas.microsoft.com/office/drawing/2014/main" id="{B962A9C7-A89C-4095-9FEC-61A69E9EAF5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4" name="Rectangle 6">
            <a:extLst>
              <a:ext uri="{FF2B5EF4-FFF2-40B4-BE49-F238E27FC236}">
                <a16:creationId xmlns:a16="http://schemas.microsoft.com/office/drawing/2014/main" id="{9F2322DF-4202-4CE7-8ECE-D371004BD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5" name="Rectangle 8">
            <a:extLst>
              <a:ext uri="{FF2B5EF4-FFF2-40B4-BE49-F238E27FC236}">
                <a16:creationId xmlns:a16="http://schemas.microsoft.com/office/drawing/2014/main" id="{19636B5B-E0B0-4B69-8A17-4ED8F8848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6" name="Freeform 7">
            <a:extLst>
              <a:ext uri="{FF2B5EF4-FFF2-40B4-BE49-F238E27FC236}">
                <a16:creationId xmlns:a16="http://schemas.microsoft.com/office/drawing/2014/main" id="{1AD1B5C3-CCAB-4F2A-A641-814C45A3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7" name="Freeform 8">
            <a:extLst>
              <a:ext uri="{FF2B5EF4-FFF2-40B4-BE49-F238E27FC236}">
                <a16:creationId xmlns:a16="http://schemas.microsoft.com/office/drawing/2014/main" id="{132F085D-6629-48B4-80B4-C065F47E2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8" name="Freeform 9">
            <a:extLst>
              <a:ext uri="{FF2B5EF4-FFF2-40B4-BE49-F238E27FC236}">
                <a16:creationId xmlns:a16="http://schemas.microsoft.com/office/drawing/2014/main" id="{26925E75-B6CC-4C69-8403-E9D6E50C3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9" name="Freeform 10">
            <a:extLst>
              <a:ext uri="{FF2B5EF4-FFF2-40B4-BE49-F238E27FC236}">
                <a16:creationId xmlns:a16="http://schemas.microsoft.com/office/drawing/2014/main" id="{36B91757-C98C-4380-990A-DE255E2F1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30" name="Freeform 11">
            <a:extLst>
              <a:ext uri="{FF2B5EF4-FFF2-40B4-BE49-F238E27FC236}">
                <a16:creationId xmlns:a16="http://schemas.microsoft.com/office/drawing/2014/main" id="{6B04F784-DB37-4419-9E1A-6D77BE030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31" name="Freeform 12">
            <a:extLst>
              <a:ext uri="{FF2B5EF4-FFF2-40B4-BE49-F238E27FC236}">
                <a16:creationId xmlns:a16="http://schemas.microsoft.com/office/drawing/2014/main" id="{2672EEA9-404A-41B4-B8B5-AAE6943BE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32" name="标题 4">
            <a:extLst>
              <a:ext uri="{FF2B5EF4-FFF2-40B4-BE49-F238E27FC236}">
                <a16:creationId xmlns:a16="http://schemas.microsoft.com/office/drawing/2014/main" id="{5742FCA6-0080-434E-870D-2609ECA16B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CN" altLang="zh-TW" sz="2400" b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題目、及功能說明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26371457-52DD-4921-835C-ADF1976B631D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BDFD2D5C-12A6-4C15-A0A8-856F877478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0" indent="0"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動態影像置換結果</a:t>
            </a:r>
          </a:p>
        </p:txBody>
      </p:sp>
      <p:sp>
        <p:nvSpPr>
          <p:cNvPr id="30723" name="灯片编号占位符 3">
            <a:extLst>
              <a:ext uri="{FF2B5EF4-FFF2-40B4-BE49-F238E27FC236}">
                <a16:creationId xmlns:a16="http://schemas.microsoft.com/office/drawing/2014/main" id="{0AAA4DED-270F-4B8A-A663-96227C534BC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24" name="文字方塊 5">
            <a:extLst>
              <a:ext uri="{FF2B5EF4-FFF2-40B4-BE49-F238E27FC236}">
                <a16:creationId xmlns:a16="http://schemas.microsoft.com/office/drawing/2014/main" id="{CF311B87-92FF-4632-8BA6-6BA713DC6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1588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>
                <a:latin typeface="+mn-lt"/>
                <a:ea typeface="+mn-ea"/>
                <a:cs typeface="+mn-ea"/>
                <a:sym typeface="+mn-lt"/>
              </a:rPr>
              <a:t>基努李維</a:t>
            </a:r>
          </a:p>
        </p:txBody>
      </p:sp>
      <p:sp>
        <p:nvSpPr>
          <p:cNvPr id="30725" name="文字方塊 8">
            <a:extLst>
              <a:ext uri="{FF2B5EF4-FFF2-40B4-BE49-F238E27FC236}">
                <a16:creationId xmlns:a16="http://schemas.microsoft.com/office/drawing/2014/main" id="{62497335-C055-468B-823D-41DAE0660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378460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F2B9533C-89DD-4099-B10D-F2132B5B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590675"/>
            <a:ext cx="7881938" cy="423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7" name="Picture 7" descr="keanu_reeves">
            <a:extLst>
              <a:ext uri="{FF2B5EF4-FFF2-40B4-BE49-F238E27FC236}">
                <a16:creationId xmlns:a16="http://schemas.microsoft.com/office/drawing/2014/main" id="{8EE479A1-C5E8-4DB0-B4E0-AD12153A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13" y="1417638"/>
            <a:ext cx="385603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動態影像置換結果</a:t>
            </a:r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1748" name="圖片 4">
            <a:extLst>
              <a:ext uri="{FF2B5EF4-FFF2-40B4-BE49-F238E27FC236}">
                <a16:creationId xmlns:a16="http://schemas.microsoft.com/office/drawing/2014/main" id="{DD40F8EA-8246-419E-88B6-DED700555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619250"/>
            <a:ext cx="53371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圖片 5">
            <a:extLst>
              <a:ext uri="{FF2B5EF4-FFF2-40B4-BE49-F238E27FC236}">
                <a16:creationId xmlns:a16="http://schemas.microsoft.com/office/drawing/2014/main" id="{92E36DE4-097D-4A1B-8546-8D82CDE7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3" y="1593850"/>
            <a:ext cx="533717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圖片 7">
            <a:extLst>
              <a:ext uri="{FF2B5EF4-FFF2-40B4-BE49-F238E27FC236}">
                <a16:creationId xmlns:a16="http://schemas.microsoft.com/office/drawing/2014/main" id="{7B713296-F780-4225-87BC-B66C8848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309562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圖片 9">
            <a:extLst>
              <a:ext uri="{FF2B5EF4-FFF2-40B4-BE49-F238E27FC236}">
                <a16:creationId xmlns:a16="http://schemas.microsoft.com/office/drawing/2014/main" id="{CFC8634C-C782-4AE2-B4C4-56E1300D0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3095625"/>
            <a:ext cx="2141537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491EAA-B096-416F-B3AA-1F6E7313D3AB}"/>
              </a:ext>
            </a:extLst>
          </p:cNvPr>
          <p:cNvSpPr txBox="1"/>
          <p:nvPr/>
        </p:nvSpPr>
        <p:spPr>
          <a:xfrm>
            <a:off x="669925" y="1127125"/>
            <a:ext cx="13081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國動</a:t>
            </a:r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統神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341DB351-037B-45E0-B940-DE5CFA087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AutoShape 3">
            <a:extLst>
              <a:ext uri="{FF2B5EF4-FFF2-40B4-BE49-F238E27FC236}">
                <a16:creationId xmlns:a16="http://schemas.microsoft.com/office/drawing/2014/main" id="{D3B9224D-3B33-4905-9F48-D879D61CF91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C8FE3FE0-DB7B-4A1B-8DB9-513EAAB7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3" name="Rectangle 8">
            <a:extLst>
              <a:ext uri="{FF2B5EF4-FFF2-40B4-BE49-F238E27FC236}">
                <a16:creationId xmlns:a16="http://schemas.microsoft.com/office/drawing/2014/main" id="{0F52C63D-BCF7-42B6-9FA6-77A6AEF81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4" name="Freeform 7">
            <a:extLst>
              <a:ext uri="{FF2B5EF4-FFF2-40B4-BE49-F238E27FC236}">
                <a16:creationId xmlns:a16="http://schemas.microsoft.com/office/drawing/2014/main" id="{D75CC9A9-1463-4520-91D2-A899DB15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Freeform 8">
            <a:extLst>
              <a:ext uri="{FF2B5EF4-FFF2-40B4-BE49-F238E27FC236}">
                <a16:creationId xmlns:a16="http://schemas.microsoft.com/office/drawing/2014/main" id="{2E91C88C-E193-4C6E-8CC6-7C25E1333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Freeform 9">
            <a:extLst>
              <a:ext uri="{FF2B5EF4-FFF2-40B4-BE49-F238E27FC236}">
                <a16:creationId xmlns:a16="http://schemas.microsoft.com/office/drawing/2014/main" id="{FCFF4A7B-F150-4004-BD47-8FE6E2686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Freeform 10">
            <a:extLst>
              <a:ext uri="{FF2B5EF4-FFF2-40B4-BE49-F238E27FC236}">
                <a16:creationId xmlns:a16="http://schemas.microsoft.com/office/drawing/2014/main" id="{1DF717EC-B3B8-43A3-8C38-C8417DC42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Freeform 11">
            <a:extLst>
              <a:ext uri="{FF2B5EF4-FFF2-40B4-BE49-F238E27FC236}">
                <a16:creationId xmlns:a16="http://schemas.microsoft.com/office/drawing/2014/main" id="{1766D125-54FA-4A37-9D48-3697B0DD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Freeform 12">
            <a:extLst>
              <a:ext uri="{FF2B5EF4-FFF2-40B4-BE49-F238E27FC236}">
                <a16:creationId xmlns:a16="http://schemas.microsoft.com/office/drawing/2014/main" id="{2F74B1B1-13BE-4511-B659-F6355522A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标题 4">
            <a:extLst>
              <a:ext uri="{FF2B5EF4-FFF2-40B4-BE49-F238E27FC236}">
                <a16:creationId xmlns:a16="http://schemas.microsoft.com/office/drawing/2014/main" id="{673D59CF-DCFB-48AA-8B06-9C07EA6256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TW" altLang="en-US" sz="24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參考資料</a:t>
            </a:r>
            <a:endParaRPr lang="zh-CN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7E77A23-F5E7-451C-997C-0718FFA74B72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TW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035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341DB351-037B-45E0-B940-DE5CFA087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AutoShape 3">
            <a:extLst>
              <a:ext uri="{FF2B5EF4-FFF2-40B4-BE49-F238E27FC236}">
                <a16:creationId xmlns:a16="http://schemas.microsoft.com/office/drawing/2014/main" id="{D3B9224D-3B33-4905-9F48-D879D61CF91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C8FE3FE0-DB7B-4A1B-8DB9-513EAAB7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3" name="Rectangle 8">
            <a:extLst>
              <a:ext uri="{FF2B5EF4-FFF2-40B4-BE49-F238E27FC236}">
                <a16:creationId xmlns:a16="http://schemas.microsoft.com/office/drawing/2014/main" id="{0F52C63D-BCF7-42B6-9FA6-77A6AEF81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4" name="Freeform 7">
            <a:extLst>
              <a:ext uri="{FF2B5EF4-FFF2-40B4-BE49-F238E27FC236}">
                <a16:creationId xmlns:a16="http://schemas.microsoft.com/office/drawing/2014/main" id="{D75CC9A9-1463-4520-91D2-A899DB15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Freeform 8">
            <a:extLst>
              <a:ext uri="{FF2B5EF4-FFF2-40B4-BE49-F238E27FC236}">
                <a16:creationId xmlns:a16="http://schemas.microsoft.com/office/drawing/2014/main" id="{2E91C88C-E193-4C6E-8CC6-7C25E1333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Freeform 9">
            <a:extLst>
              <a:ext uri="{FF2B5EF4-FFF2-40B4-BE49-F238E27FC236}">
                <a16:creationId xmlns:a16="http://schemas.microsoft.com/office/drawing/2014/main" id="{FCFF4A7B-F150-4004-BD47-8FE6E2686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Freeform 10">
            <a:extLst>
              <a:ext uri="{FF2B5EF4-FFF2-40B4-BE49-F238E27FC236}">
                <a16:creationId xmlns:a16="http://schemas.microsoft.com/office/drawing/2014/main" id="{1DF717EC-B3B8-43A3-8C38-C8417DC42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Freeform 11">
            <a:extLst>
              <a:ext uri="{FF2B5EF4-FFF2-40B4-BE49-F238E27FC236}">
                <a16:creationId xmlns:a16="http://schemas.microsoft.com/office/drawing/2014/main" id="{1766D125-54FA-4A37-9D48-3697B0DD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Freeform 12">
            <a:extLst>
              <a:ext uri="{FF2B5EF4-FFF2-40B4-BE49-F238E27FC236}">
                <a16:creationId xmlns:a16="http://schemas.microsoft.com/office/drawing/2014/main" id="{2F74B1B1-13BE-4511-B659-F6355522A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标题 4">
            <a:extLst>
              <a:ext uri="{FF2B5EF4-FFF2-40B4-BE49-F238E27FC236}">
                <a16:creationId xmlns:a16="http://schemas.microsoft.com/office/drawing/2014/main" id="{673D59CF-DCFB-48AA-8B06-9C07EA6256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CN" altLang="zh-TW" sz="2400" b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組員工作分配表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7E77A23-F5E7-451C-997C-0718FFA74B72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TW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CF65954B-097C-478C-9D96-AF194A2EDE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動態影像置換</a:t>
            </a: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28DA36CF-6DD1-4101-8A2D-6E17F4DD4DB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18CBC63F-E261-4EC7-9043-F8888DC4EEA8}"/>
              </a:ext>
            </a:extLst>
          </p:cNvPr>
          <p:cNvGrpSpPr>
            <a:grpSpLocks/>
          </p:cNvGrpSpPr>
          <p:nvPr/>
        </p:nvGrpSpPr>
        <p:grpSpPr bwMode="auto">
          <a:xfrm>
            <a:off x="380205" y="1374587"/>
            <a:ext cx="11682413" cy="4710112"/>
            <a:chOff x="0" y="0"/>
            <a:chExt cx="2803525" cy="1466250"/>
          </a:xfrm>
        </p:grpSpPr>
        <p:grpSp>
          <p:nvGrpSpPr>
            <p:cNvPr id="33821" name="Group 5">
              <a:extLst>
                <a:ext uri="{FF2B5EF4-FFF2-40B4-BE49-F238E27FC236}">
                  <a16:creationId xmlns:a16="http://schemas.microsoft.com/office/drawing/2014/main" id="{73266315-3215-4B9B-8AAD-2131BDC71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125" y="0"/>
              <a:ext cx="2073275" cy="1397000"/>
              <a:chOff x="0" y="0"/>
              <a:chExt cx="2073275" cy="1397000"/>
            </a:xfrm>
          </p:grpSpPr>
          <p:sp>
            <p:nvSpPr>
              <p:cNvPr id="33826" name="Freeform 12">
                <a:extLst>
                  <a:ext uri="{FF2B5EF4-FFF2-40B4-BE49-F238E27FC236}">
                    <a16:creationId xmlns:a16="http://schemas.microsoft.com/office/drawing/2014/main" id="{BBB7BF76-7DEA-4F0A-A057-CFE7BEE6C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073275" cy="1397000"/>
              </a:xfrm>
              <a:custGeom>
                <a:avLst/>
                <a:gdLst>
                  <a:gd name="T0" fmla="*/ 2147483646 w 1146"/>
                  <a:gd name="T1" fmla="*/ 2147483646 h 772"/>
                  <a:gd name="T2" fmla="*/ 2147483646 w 1146"/>
                  <a:gd name="T3" fmla="*/ 2147483646 h 772"/>
                  <a:gd name="T4" fmla="*/ 85098350 w 1146"/>
                  <a:gd name="T5" fmla="*/ 2147483646 h 772"/>
                  <a:gd name="T6" fmla="*/ 0 w 1146"/>
                  <a:gd name="T7" fmla="*/ 2147483646 h 772"/>
                  <a:gd name="T8" fmla="*/ 0 w 1146"/>
                  <a:gd name="T9" fmla="*/ 114610097 h 772"/>
                  <a:gd name="T10" fmla="*/ 85098350 w 1146"/>
                  <a:gd name="T11" fmla="*/ 0 h 772"/>
                  <a:gd name="T12" fmla="*/ 2147483646 w 1146"/>
                  <a:gd name="T13" fmla="*/ 0 h 772"/>
                  <a:gd name="T14" fmla="*/ 2147483646 w 1146"/>
                  <a:gd name="T15" fmla="*/ 114610097 h 772"/>
                  <a:gd name="T16" fmla="*/ 2147483646 w 1146"/>
                  <a:gd name="T17" fmla="*/ 2147483646 h 7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46"/>
                  <a:gd name="T28" fmla="*/ 0 h 772"/>
                  <a:gd name="T29" fmla="*/ 1146 w 1146"/>
                  <a:gd name="T30" fmla="*/ 772 h 7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27" name="Freeform 21">
                <a:extLst>
                  <a:ext uri="{FF2B5EF4-FFF2-40B4-BE49-F238E27FC236}">
                    <a16:creationId xmlns:a16="http://schemas.microsoft.com/office/drawing/2014/main" id="{6D75EBDC-3057-4CA0-A0CD-F63CC94C1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894" y="76200"/>
                <a:ext cx="1901825" cy="1089025"/>
              </a:xfrm>
              <a:custGeom>
                <a:avLst/>
                <a:gdLst>
                  <a:gd name="T0" fmla="*/ 2147483646 w 1198"/>
                  <a:gd name="T1" fmla="*/ 0 h 686"/>
                  <a:gd name="T2" fmla="*/ 0 w 1198"/>
                  <a:gd name="T3" fmla="*/ 0 h 686"/>
                  <a:gd name="T4" fmla="*/ 2147483646 w 1198"/>
                  <a:gd name="T5" fmla="*/ 1728827188 h 686"/>
                  <a:gd name="T6" fmla="*/ 2147483646 w 1198"/>
                  <a:gd name="T7" fmla="*/ 0 h 6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98"/>
                  <a:gd name="T13" fmla="*/ 0 h 686"/>
                  <a:gd name="T14" fmla="*/ 1198 w 1198"/>
                  <a:gd name="T15" fmla="*/ 686 h 6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FFFFFF">
                  <a:alpha val="2313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3822" name="Group 8">
              <a:extLst>
                <a:ext uri="{FF2B5EF4-FFF2-40B4-BE49-F238E27FC236}">
                  <a16:creationId xmlns:a16="http://schemas.microsoft.com/office/drawing/2014/main" id="{5DF91FD9-A6CA-4BAF-A658-41F14CCF4F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344013"/>
              <a:ext cx="2803525" cy="122237"/>
              <a:chOff x="0" y="0"/>
              <a:chExt cx="2803525" cy="122237"/>
            </a:xfrm>
          </p:grpSpPr>
          <p:sp>
            <p:nvSpPr>
              <p:cNvPr id="33823" name="Freeform 15">
                <a:extLst>
                  <a:ext uri="{FF2B5EF4-FFF2-40B4-BE49-F238E27FC236}">
                    <a16:creationId xmlns:a16="http://schemas.microsoft.com/office/drawing/2014/main" id="{CB6B0A8D-2731-45AF-9598-9B8E6A14B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55562"/>
                <a:ext cx="2800350" cy="66675"/>
              </a:xfrm>
              <a:custGeom>
                <a:avLst/>
                <a:gdLst>
                  <a:gd name="T0" fmla="*/ 32767896 w 1547"/>
                  <a:gd name="T1" fmla="*/ 16236264 h 37"/>
                  <a:gd name="T2" fmla="*/ 222818799 w 1547"/>
                  <a:gd name="T3" fmla="*/ 120150152 h 37"/>
                  <a:gd name="T4" fmla="*/ 2147483646 w 1547"/>
                  <a:gd name="T5" fmla="*/ 120150152 h 37"/>
                  <a:gd name="T6" fmla="*/ 2147483646 w 1547"/>
                  <a:gd name="T7" fmla="*/ 38967032 h 37"/>
                  <a:gd name="T8" fmla="*/ 2147483646 w 1547"/>
                  <a:gd name="T9" fmla="*/ 0 h 37"/>
                  <a:gd name="T10" fmla="*/ 32767896 w 1547"/>
                  <a:gd name="T11" fmla="*/ 16236264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47"/>
                  <a:gd name="T19" fmla="*/ 0 h 37"/>
                  <a:gd name="T20" fmla="*/ 1547 w 1547"/>
                  <a:gd name="T21" fmla="*/ 37 h 3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24" name="Freeform 16">
                <a:extLst>
                  <a:ext uri="{FF2B5EF4-FFF2-40B4-BE49-F238E27FC236}">
                    <a16:creationId xmlns:a16="http://schemas.microsoft.com/office/drawing/2014/main" id="{132777D4-28D1-40B2-926C-0ED6918D6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5" y="0"/>
                <a:ext cx="2787650" cy="84138"/>
              </a:xfrm>
              <a:custGeom>
                <a:avLst/>
                <a:gdLst>
                  <a:gd name="T0" fmla="*/ 3276394 w 1540"/>
                  <a:gd name="T1" fmla="*/ 0 h 47"/>
                  <a:gd name="T2" fmla="*/ 0 w 1540"/>
                  <a:gd name="T3" fmla="*/ 121778119 h 47"/>
                  <a:gd name="T4" fmla="*/ 52427732 w 1540"/>
                  <a:gd name="T5" fmla="*/ 137801932 h 47"/>
                  <a:gd name="T6" fmla="*/ 2147483646 w 1540"/>
                  <a:gd name="T7" fmla="*/ 137801932 h 47"/>
                  <a:gd name="T8" fmla="*/ 2147483646 w 1540"/>
                  <a:gd name="T9" fmla="*/ 128188718 h 47"/>
                  <a:gd name="T10" fmla="*/ 2147483646 w 1540"/>
                  <a:gd name="T11" fmla="*/ 0 h 47"/>
                  <a:gd name="T12" fmla="*/ 3276394 w 1540"/>
                  <a:gd name="T13" fmla="*/ 0 h 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40"/>
                  <a:gd name="T22" fmla="*/ 0 h 47"/>
                  <a:gd name="T23" fmla="*/ 1540 w 1540"/>
                  <a:gd name="T24" fmla="*/ 47 h 4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25" name="Freeform 31">
                <a:extLst>
                  <a:ext uri="{FF2B5EF4-FFF2-40B4-BE49-F238E27FC236}">
                    <a16:creationId xmlns:a16="http://schemas.microsoft.com/office/drawing/2014/main" id="{A52CB343-7477-4480-974E-5CF42DF26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675" y="0"/>
                <a:ext cx="392113" cy="44450"/>
              </a:xfrm>
              <a:custGeom>
                <a:avLst/>
                <a:gdLst>
                  <a:gd name="T0" fmla="*/ 65302174 w 217"/>
                  <a:gd name="T1" fmla="*/ 69548248 h 25"/>
                  <a:gd name="T2" fmla="*/ 646500374 w 217"/>
                  <a:gd name="T3" fmla="*/ 69548248 h 25"/>
                  <a:gd name="T4" fmla="*/ 702006951 w 217"/>
                  <a:gd name="T5" fmla="*/ 3161284 h 25"/>
                  <a:gd name="T6" fmla="*/ 19591194 w 217"/>
                  <a:gd name="T7" fmla="*/ 0 h 25"/>
                  <a:gd name="T8" fmla="*/ 65302174 w 217"/>
                  <a:gd name="T9" fmla="*/ 69548248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7"/>
                  <a:gd name="T16" fmla="*/ 0 h 25"/>
                  <a:gd name="T17" fmla="*/ 217 w 217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endParaRPr lang="zh-TW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32780" name="表格 13">
            <a:extLst>
              <a:ext uri="{FF2B5EF4-FFF2-40B4-BE49-F238E27FC236}">
                <a16:creationId xmlns:a16="http://schemas.microsoft.com/office/drawing/2014/main" id="{05B4DF1D-1243-4BB4-8D1D-91058E988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07807"/>
              </p:ext>
            </p:extLst>
          </p:nvPr>
        </p:nvGraphicFramePr>
        <p:xfrm>
          <a:off x="2178712" y="1603030"/>
          <a:ext cx="8118475" cy="4086227"/>
        </p:xfrm>
        <a:graphic>
          <a:graphicData uri="http://schemas.openxmlformats.org/drawingml/2006/table">
            <a:tbl>
              <a:tblPr/>
              <a:tblGrid>
                <a:gridCol w="20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75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林承翰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曹宏瑋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董延星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5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口頭報告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20%</a:t>
                      </a:r>
                      <a:endParaRPr kumimoji="0" lang="zh-TW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40%</a:t>
                      </a:r>
                      <a:endParaRPr kumimoji="0" lang="zh-TW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40%</a:t>
                      </a:r>
                      <a:endParaRPr kumimoji="0" lang="zh-TW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9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書面文件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40%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5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程式設計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15%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5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資料搜尋</a:t>
                      </a:r>
                      <a:endParaRPr kumimoji="0" lang="zh-CN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ts val="500"/>
                        </a:spcBef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90%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341DB351-037B-45E0-B940-DE5CFA087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AutoShape 3">
            <a:extLst>
              <a:ext uri="{FF2B5EF4-FFF2-40B4-BE49-F238E27FC236}">
                <a16:creationId xmlns:a16="http://schemas.microsoft.com/office/drawing/2014/main" id="{D3B9224D-3B33-4905-9F48-D879D61CF91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2" name="Rectangle 6">
            <a:extLst>
              <a:ext uri="{FF2B5EF4-FFF2-40B4-BE49-F238E27FC236}">
                <a16:creationId xmlns:a16="http://schemas.microsoft.com/office/drawing/2014/main" id="{C8FE3FE0-DB7B-4A1B-8DB9-513EAAB7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3" name="Rectangle 8">
            <a:extLst>
              <a:ext uri="{FF2B5EF4-FFF2-40B4-BE49-F238E27FC236}">
                <a16:creationId xmlns:a16="http://schemas.microsoft.com/office/drawing/2014/main" id="{0F52C63D-BCF7-42B6-9FA6-77A6AEF81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4" name="Freeform 7">
            <a:extLst>
              <a:ext uri="{FF2B5EF4-FFF2-40B4-BE49-F238E27FC236}">
                <a16:creationId xmlns:a16="http://schemas.microsoft.com/office/drawing/2014/main" id="{D75CC9A9-1463-4520-91D2-A899DB15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Freeform 8">
            <a:extLst>
              <a:ext uri="{FF2B5EF4-FFF2-40B4-BE49-F238E27FC236}">
                <a16:creationId xmlns:a16="http://schemas.microsoft.com/office/drawing/2014/main" id="{2E91C88C-E193-4C6E-8CC6-7C25E1333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Freeform 9">
            <a:extLst>
              <a:ext uri="{FF2B5EF4-FFF2-40B4-BE49-F238E27FC236}">
                <a16:creationId xmlns:a16="http://schemas.microsoft.com/office/drawing/2014/main" id="{FCFF4A7B-F150-4004-BD47-8FE6E2686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Freeform 10">
            <a:extLst>
              <a:ext uri="{FF2B5EF4-FFF2-40B4-BE49-F238E27FC236}">
                <a16:creationId xmlns:a16="http://schemas.microsoft.com/office/drawing/2014/main" id="{1DF717EC-B3B8-43A3-8C38-C8417DC42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Freeform 11">
            <a:extLst>
              <a:ext uri="{FF2B5EF4-FFF2-40B4-BE49-F238E27FC236}">
                <a16:creationId xmlns:a16="http://schemas.microsoft.com/office/drawing/2014/main" id="{1766D125-54FA-4A37-9D48-3697B0DDF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Freeform 12">
            <a:extLst>
              <a:ext uri="{FF2B5EF4-FFF2-40B4-BE49-F238E27FC236}">
                <a16:creationId xmlns:a16="http://schemas.microsoft.com/office/drawing/2014/main" id="{2F74B1B1-13BE-4511-B659-F6355522A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标题 4">
            <a:extLst>
              <a:ext uri="{FF2B5EF4-FFF2-40B4-BE49-F238E27FC236}">
                <a16:creationId xmlns:a16="http://schemas.microsoft.com/office/drawing/2014/main" id="{673D59CF-DCFB-48AA-8B06-9C07EA6256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TW" altLang="en-US" sz="24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CN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A7E77A23-F5E7-451C-997C-0718FFA74B72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07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45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380C0F-0F74-4980-9B07-27987AE6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7" y="1028700"/>
            <a:ext cx="8563422" cy="57006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GUI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介面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兩張照片互換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即時臉部置換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判斷名人</a:t>
            </a:r>
          </a:p>
        </p:txBody>
      </p:sp>
    </p:spTree>
    <p:extLst>
      <p:ext uri="{BB962C8B-B14F-4D97-AF65-F5344CB8AC3E}">
        <p14:creationId xmlns:p14="http://schemas.microsoft.com/office/powerpoint/2010/main" val="2360064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CC2744-9E8A-419B-9FCA-97E2F6C2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58" y="1028700"/>
            <a:ext cx="8481499" cy="56255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7F1BD8-3101-4537-9CA7-14BF3DC5C6DA}"/>
              </a:ext>
            </a:extLst>
          </p:cNvPr>
          <p:cNvSpPr txBox="1"/>
          <p:nvPr/>
        </p:nvSpPr>
        <p:spPr>
          <a:xfrm>
            <a:off x="516835" y="1470991"/>
            <a:ext cx="2484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點選第一個按鈕，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會跳出訊息請使用者選擇兩張照片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1665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CD8DD6-9EB8-4674-B3D1-0E508CEA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64" y="1063135"/>
            <a:ext cx="8664145" cy="57551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7EA915-4FCA-440A-A24D-654B130E17AD}"/>
              </a:ext>
            </a:extLst>
          </p:cNvPr>
          <p:cNvSpPr/>
          <p:nvPr/>
        </p:nvSpPr>
        <p:spPr>
          <a:xfrm>
            <a:off x="357810" y="1421943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會跳出訊息請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使用者選擇兩張照片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67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7EA915-4FCA-440A-A24D-654B130E17AD}"/>
              </a:ext>
            </a:extLst>
          </p:cNvPr>
          <p:cNvSpPr/>
          <p:nvPr/>
        </p:nvSpPr>
        <p:spPr>
          <a:xfrm>
            <a:off x="357810" y="1421943"/>
            <a:ext cx="2557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按下</a:t>
            </a:r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change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按鈕後即會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將兩人的臉做交換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D340A8-E194-4030-AF74-07D50D3F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64" y="1028700"/>
            <a:ext cx="8610183" cy="57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86EF5016-353D-4375-BB90-B6AC46D953F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+mn-lt"/>
                <a:ea typeface="+mn-ea"/>
                <a:cs typeface="+mn-ea"/>
                <a:sym typeface="+mn-lt"/>
              </a:rPr>
              <a:t>Faceswap</a:t>
            </a:r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47" name="灯片编号占位符 3">
            <a:extLst>
              <a:ext uri="{FF2B5EF4-FFF2-40B4-BE49-F238E27FC236}">
                <a16:creationId xmlns:a16="http://schemas.microsoft.com/office/drawing/2014/main" id="{A0B99C8A-4562-4DEF-834B-EF53A228FD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48" name="文字方塊 5">
            <a:extLst>
              <a:ext uri="{FF2B5EF4-FFF2-40B4-BE49-F238E27FC236}">
                <a16:creationId xmlns:a16="http://schemas.microsoft.com/office/drawing/2014/main" id="{9449F22B-E85D-4E48-815B-B68B24F66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209675"/>
            <a:ext cx="10850563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我們的題目為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換臉，功能也跟字面上的意思一樣，顧名思義就是把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人的臉換到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人的臉上面。而我們使用名為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Faceswap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的免費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Deepfakes Source code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，其軟體使用的套件包括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Tensorflow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Keras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49" name="圖片 7">
            <a:extLst>
              <a:ext uri="{FF2B5EF4-FFF2-40B4-BE49-F238E27FC236}">
                <a16:creationId xmlns:a16="http://schemas.microsoft.com/office/drawing/2014/main" id="{D61A37BE-18DA-433D-830D-AD2179B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2222500"/>
            <a:ext cx="313531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0" name="Group 6">
            <a:extLst>
              <a:ext uri="{FF2B5EF4-FFF2-40B4-BE49-F238E27FC236}">
                <a16:creationId xmlns:a16="http://schemas.microsoft.com/office/drawing/2014/main" id="{A6C76FFA-1EF3-4516-9206-2906C7421A57}"/>
              </a:ext>
            </a:extLst>
          </p:cNvPr>
          <p:cNvGrpSpPr>
            <a:grpSpLocks/>
          </p:cNvGrpSpPr>
          <p:nvPr/>
        </p:nvGrpSpPr>
        <p:grpSpPr bwMode="auto">
          <a:xfrm>
            <a:off x="1100138" y="3098800"/>
            <a:ext cx="10091737" cy="3429000"/>
            <a:chOff x="0" y="0"/>
            <a:chExt cx="10091168" cy="3429001"/>
          </a:xfrm>
        </p:grpSpPr>
        <p:pic>
          <p:nvPicPr>
            <p:cNvPr id="6151" name="圖片 9">
              <a:extLst>
                <a:ext uri="{FF2B5EF4-FFF2-40B4-BE49-F238E27FC236}">
                  <a16:creationId xmlns:a16="http://schemas.microsoft.com/office/drawing/2014/main" id="{47803844-1DCD-4A38-8F8C-64FB9FBC6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20538" cy="342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文字方塊 10">
              <a:extLst>
                <a:ext uri="{FF2B5EF4-FFF2-40B4-BE49-F238E27FC236}">
                  <a16:creationId xmlns:a16="http://schemas.microsoft.com/office/drawing/2014/main" id="{FF588112-E37D-4869-90CD-60071DD0D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976" y="995003"/>
              <a:ext cx="26285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96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+</a:t>
              </a:r>
              <a:endParaRPr lang="zh-TW" altLang="en-US" sz="96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6153" name="圖片 11">
              <a:extLst>
                <a:ext uri="{FF2B5EF4-FFF2-40B4-BE49-F238E27FC236}">
                  <a16:creationId xmlns:a16="http://schemas.microsoft.com/office/drawing/2014/main" id="{11FE65F6-CFE0-4EF6-BB28-58810830A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936" y="0"/>
              <a:ext cx="2321592" cy="342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文字方塊 12">
              <a:extLst>
                <a:ext uri="{FF2B5EF4-FFF2-40B4-BE49-F238E27FC236}">
                  <a16:creationId xmlns:a16="http://schemas.microsoft.com/office/drawing/2014/main" id="{D8654C8A-15A4-4865-AB24-51853A046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158" y="995003"/>
              <a:ext cx="1324947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TW" sz="960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rPr>
                <a:t>=</a:t>
              </a:r>
              <a:endParaRPr lang="zh-TW" altLang="en-US" sz="96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6155" name="圖片 14">
              <a:extLst>
                <a:ext uri="{FF2B5EF4-FFF2-40B4-BE49-F238E27FC236}">
                  <a16:creationId xmlns:a16="http://schemas.microsoft.com/office/drawing/2014/main" id="{7D4E7CE2-CDBF-42BE-B14F-8E48E4BD3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926" y="0"/>
              <a:ext cx="2514242" cy="342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562681-3BBC-445A-A52C-1D6B081C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09" y="1028700"/>
            <a:ext cx="8699670" cy="57723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2393364-C339-489F-977D-59DA788B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09" y="1085677"/>
            <a:ext cx="8699670" cy="57723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1D6C83-35FB-484F-AC45-2A1D564A116A}"/>
              </a:ext>
            </a:extLst>
          </p:cNvPr>
          <p:cNvSpPr/>
          <p:nvPr/>
        </p:nvSpPr>
        <p:spPr>
          <a:xfrm>
            <a:off x="397565" y="142194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換完臉後會輸出到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Output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資料夾內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6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F572D5-8D5A-4F83-8FDF-2653D932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88" y="1028700"/>
            <a:ext cx="8690752" cy="57875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FE31C8-3918-41F3-9961-3DDD04ECDFC9}"/>
              </a:ext>
            </a:extLst>
          </p:cNvPr>
          <p:cNvSpPr/>
          <p:nvPr/>
        </p:nvSpPr>
        <p:spPr>
          <a:xfrm>
            <a:off x="0" y="142194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按下第二個按鈕以及選擇照片後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即可進行即時換臉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519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4FF15F-403F-4ABA-BF18-C41CE186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29" y="1023993"/>
            <a:ext cx="8551605" cy="56948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7095B14-74F8-4677-8E3F-A51834EBB5AF}"/>
              </a:ext>
            </a:extLst>
          </p:cNvPr>
          <p:cNvSpPr/>
          <p:nvPr/>
        </p:nvSpPr>
        <p:spPr>
          <a:xfrm>
            <a:off x="0" y="1421943"/>
            <a:ext cx="34163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按下第三個按鈕以及選擇照片後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再按下</a:t>
            </a:r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detect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按鈕即可偵測選中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照片像哪一位名人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588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25FC291-D4A1-42BD-9A82-CE7EED7F2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新增資料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788904-6C4B-42B5-AFC1-C8D541024801}"/>
              </a:ext>
            </a:extLst>
          </p:cNvPr>
          <p:cNvSpPr txBox="1"/>
          <p:nvPr/>
        </p:nvSpPr>
        <p:spPr>
          <a:xfrm>
            <a:off x="516835" y="1560443"/>
            <a:ext cx="269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095B14-74F8-4677-8E3F-A51834EBB5AF}"/>
              </a:ext>
            </a:extLst>
          </p:cNvPr>
          <p:cNvSpPr/>
          <p:nvPr/>
        </p:nvSpPr>
        <p:spPr>
          <a:xfrm>
            <a:off x="1451768" y="154355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而</a:t>
            </a:r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spyder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下方會跑執行過程</a:t>
            </a:r>
            <a:endParaRPr lang="en-US" altLang="zh-TW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4A35C5-D3EA-461F-AA65-20722EFD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68" y="2194457"/>
            <a:ext cx="9286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6D6219A1-FE9D-4EC3-88FF-85062656055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19" name="Freeform 7">
            <a:extLst>
              <a:ext uri="{FF2B5EF4-FFF2-40B4-BE49-F238E27FC236}">
                <a16:creationId xmlns:a16="http://schemas.microsoft.com/office/drawing/2014/main" id="{2C525DF8-72A1-47CB-A4E1-37262C3AB68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0" name="Freeform 8">
            <a:extLst>
              <a:ext uri="{FF2B5EF4-FFF2-40B4-BE49-F238E27FC236}">
                <a16:creationId xmlns:a16="http://schemas.microsoft.com/office/drawing/2014/main" id="{B32A160D-3EBC-4BA4-AE46-E1D63170948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1" name="Freeform 9">
            <a:extLst>
              <a:ext uri="{FF2B5EF4-FFF2-40B4-BE49-F238E27FC236}">
                <a16:creationId xmlns:a16="http://schemas.microsoft.com/office/drawing/2014/main" id="{BD507237-AC30-421B-9BBF-C82D317FF91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3EB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2" name="Freeform 10">
            <a:extLst>
              <a:ext uri="{FF2B5EF4-FFF2-40B4-BE49-F238E27FC236}">
                <a16:creationId xmlns:a16="http://schemas.microsoft.com/office/drawing/2014/main" id="{FC6A8078-2F0F-4664-AB4D-82C2C36D6A3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89D9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3" name="Freeform 11">
            <a:extLst>
              <a:ext uri="{FF2B5EF4-FFF2-40B4-BE49-F238E27FC236}">
                <a16:creationId xmlns:a16="http://schemas.microsoft.com/office/drawing/2014/main" id="{3C33284B-6E34-46D6-AA64-59603D6A7E2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AFE6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4" name="Freeform 12">
            <a:extLst>
              <a:ext uri="{FF2B5EF4-FFF2-40B4-BE49-F238E27FC236}">
                <a16:creationId xmlns:a16="http://schemas.microsoft.com/office/drawing/2014/main" id="{70E20721-99EC-4C80-9475-D7319E34EE6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D7F2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4825" name="对象 2" hidden="1">
            <a:extLst>
              <a:ext uri="{FF2B5EF4-FFF2-40B4-BE49-F238E27FC236}">
                <a16:creationId xmlns:a16="http://schemas.microsoft.com/office/drawing/2014/main" id="{20E1868E-DCC0-4390-9D3E-D0E4B3A7CD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TCLayout.ActiveDocument.1">
                  <p:embed/>
                </p:oleObj>
              </mc:Choice>
              <mc:Fallback>
                <p:oleObj r:id="rId2" imgW="0" imgH="0" progId="TCLayout.ActiveDocument.1">
                  <p:embed/>
                  <p:pic>
                    <p:nvPicPr>
                      <p:cNvPr id="0" name="对象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矩形 1" hidden="1">
            <a:extLst>
              <a:ext uri="{FF2B5EF4-FFF2-40B4-BE49-F238E27FC236}">
                <a16:creationId xmlns:a16="http://schemas.microsoft.com/office/drawing/2014/main" id="{260C5282-1F56-4829-85A8-43D5194E4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35452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 sz="24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27" name="标题 4">
            <a:extLst>
              <a:ext uri="{FF2B5EF4-FFF2-40B4-BE49-F238E27FC236}">
                <a16:creationId xmlns:a16="http://schemas.microsoft.com/office/drawing/2014/main" id="{12D7B2DA-E219-4BC8-9F6A-CA1B5851AE1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5688013" y="2249488"/>
            <a:ext cx="5426075" cy="1620837"/>
          </a:xfrm>
        </p:spPr>
        <p:txBody>
          <a:bodyPr/>
          <a:lstStyle/>
          <a:p>
            <a:pPr marL="0" indent="0" eaLnBrk="1" hangingPunct="1"/>
            <a:r>
              <a:rPr lang="en-US" altLang="zh-TW" sz="3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lang="zh-TW" altLang="en-US" sz="3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TW" sz="3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lang="zh-TW" altLang="en-US" sz="3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B7DA0F2E-772E-4B64-971B-E29FFF8CB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3588" cy="6851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" name="AutoShape 3">
            <a:extLst>
              <a:ext uri="{FF2B5EF4-FFF2-40B4-BE49-F238E27FC236}">
                <a16:creationId xmlns:a16="http://schemas.microsoft.com/office/drawing/2014/main" id="{93C6783C-D4CB-4E12-9DF8-A052D4AC5C2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2" name="Rectangle 6">
            <a:extLst>
              <a:ext uri="{FF2B5EF4-FFF2-40B4-BE49-F238E27FC236}">
                <a16:creationId xmlns:a16="http://schemas.microsoft.com/office/drawing/2014/main" id="{57380500-90F7-471B-9B4E-1EE618E92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3"/>
            <a:ext cx="12193588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3" name="Rectangle 8">
            <a:extLst>
              <a:ext uri="{FF2B5EF4-FFF2-40B4-BE49-F238E27FC236}">
                <a16:creationId xmlns:a16="http://schemas.microsoft.com/office/drawing/2014/main" id="{C4027BD9-2158-4C3D-ABCF-2550E2BC4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1100"/>
            <a:ext cx="1219358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zh-TW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4" name="Freeform 7">
            <a:extLst>
              <a:ext uri="{FF2B5EF4-FFF2-40B4-BE49-F238E27FC236}">
                <a16:creationId xmlns:a16="http://schemas.microsoft.com/office/drawing/2014/main" id="{611F062E-7E35-49DA-9DCA-E29BA50C4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2713" y="665163"/>
            <a:ext cx="650875" cy="2841625"/>
          </a:xfrm>
          <a:custGeom>
            <a:avLst/>
            <a:gdLst>
              <a:gd name="T0" fmla="*/ 1238708379 w 342"/>
              <a:gd name="T1" fmla="*/ 79696828 h 1493"/>
              <a:gd name="T2" fmla="*/ 1162647355 w 342"/>
              <a:gd name="T3" fmla="*/ 0 h 1493"/>
              <a:gd name="T4" fmla="*/ 1046744026 w 342"/>
              <a:gd name="T5" fmla="*/ 134034103 h 1493"/>
              <a:gd name="T6" fmla="*/ 731634885 w 342"/>
              <a:gd name="T7" fmla="*/ 536136412 h 1493"/>
              <a:gd name="T8" fmla="*/ 315109141 w 342"/>
              <a:gd name="T9" fmla="*/ 1257024128 h 1493"/>
              <a:gd name="T10" fmla="*/ 36218720 w 342"/>
              <a:gd name="T11" fmla="*/ 2147483646 h 1493"/>
              <a:gd name="T12" fmla="*/ 199207716 w 342"/>
              <a:gd name="T13" fmla="*/ 2147483646 h 1493"/>
              <a:gd name="T14" fmla="*/ 775098871 w 342"/>
              <a:gd name="T15" fmla="*/ 2147483646 h 1493"/>
              <a:gd name="T16" fmla="*/ 1238708379 w 342"/>
              <a:gd name="T17" fmla="*/ 2147483646 h 1493"/>
              <a:gd name="T18" fmla="*/ 1238708379 w 342"/>
              <a:gd name="T19" fmla="*/ 79696828 h 149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42"/>
              <a:gd name="T31" fmla="*/ 0 h 1493"/>
              <a:gd name="T32" fmla="*/ 342 w 342"/>
              <a:gd name="T33" fmla="*/ 1493 h 149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42" h="1493">
                <a:moveTo>
                  <a:pt x="342" y="22"/>
                </a:moveTo>
                <a:cubicBezTo>
                  <a:pt x="321" y="0"/>
                  <a:pt x="321" y="0"/>
                  <a:pt x="321" y="0"/>
                </a:cubicBezTo>
                <a:cubicBezTo>
                  <a:pt x="321" y="0"/>
                  <a:pt x="310" y="13"/>
                  <a:pt x="289" y="37"/>
                </a:cubicBezTo>
                <a:cubicBezTo>
                  <a:pt x="268" y="61"/>
                  <a:pt x="238" y="98"/>
                  <a:pt x="202" y="148"/>
                </a:cubicBezTo>
                <a:cubicBezTo>
                  <a:pt x="166" y="198"/>
                  <a:pt x="125" y="264"/>
                  <a:pt x="87" y="347"/>
                </a:cubicBezTo>
                <a:cubicBezTo>
                  <a:pt x="50" y="430"/>
                  <a:pt x="18" y="535"/>
                  <a:pt x="10" y="651"/>
                </a:cubicBezTo>
                <a:cubicBezTo>
                  <a:pt x="0" y="767"/>
                  <a:pt x="18" y="891"/>
                  <a:pt x="55" y="1005"/>
                </a:cubicBezTo>
                <a:cubicBezTo>
                  <a:pt x="94" y="1119"/>
                  <a:pt x="150" y="1224"/>
                  <a:pt x="214" y="1320"/>
                </a:cubicBezTo>
                <a:cubicBezTo>
                  <a:pt x="254" y="1381"/>
                  <a:pt x="297" y="1438"/>
                  <a:pt x="342" y="1493"/>
                </a:cubicBezTo>
                <a:lnTo>
                  <a:pt x="342" y="22"/>
                </a:ln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5" name="Freeform 8">
            <a:extLst>
              <a:ext uri="{FF2B5EF4-FFF2-40B4-BE49-F238E27FC236}">
                <a16:creationId xmlns:a16="http://schemas.microsoft.com/office/drawing/2014/main" id="{D16675E3-FE89-4581-9956-15127AC8E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138" y="1319213"/>
            <a:ext cx="1822450" cy="3065462"/>
          </a:xfrm>
          <a:custGeom>
            <a:avLst/>
            <a:gdLst>
              <a:gd name="T0" fmla="*/ 2147483646 w 957"/>
              <a:gd name="T1" fmla="*/ 2147483646 h 1611"/>
              <a:gd name="T2" fmla="*/ 1853140287 w 957"/>
              <a:gd name="T3" fmla="*/ 2147483646 h 1611"/>
              <a:gd name="T4" fmla="*/ 1729838309 w 957"/>
              <a:gd name="T5" fmla="*/ 2147483646 h 1611"/>
              <a:gd name="T6" fmla="*/ 1990947595 w 957"/>
              <a:gd name="T7" fmla="*/ 1354167363 h 1611"/>
              <a:gd name="T8" fmla="*/ 2146886091 w 957"/>
              <a:gd name="T9" fmla="*/ 1118817517 h 1611"/>
              <a:gd name="T10" fmla="*/ 2147483646 w 957"/>
              <a:gd name="T11" fmla="*/ 1035540084 h 1611"/>
              <a:gd name="T12" fmla="*/ 522214764 w 957"/>
              <a:gd name="T13" fmla="*/ 0 h 1611"/>
              <a:gd name="T14" fmla="*/ 449686205 w 957"/>
              <a:gd name="T15" fmla="*/ 148451324 h 1611"/>
              <a:gd name="T16" fmla="*/ 261107382 w 957"/>
              <a:gd name="T17" fmla="*/ 582943933 h 1611"/>
              <a:gd name="T18" fmla="*/ 61650989 w 957"/>
              <a:gd name="T19" fmla="*/ 1332442732 h 1611"/>
              <a:gd name="T20" fmla="*/ 76156320 w 957"/>
              <a:gd name="T21" fmla="*/ 2147483646 h 1611"/>
              <a:gd name="T22" fmla="*/ 533094238 w 957"/>
              <a:gd name="T23" fmla="*/ 2147483646 h 1611"/>
              <a:gd name="T24" fmla="*/ 1323671905 w 957"/>
              <a:gd name="T25" fmla="*/ 2147483646 h 1611"/>
              <a:gd name="T26" fmla="*/ 2147483646 w 957"/>
              <a:gd name="T27" fmla="*/ 2147483646 h 1611"/>
              <a:gd name="T28" fmla="*/ 2147483646 w 957"/>
              <a:gd name="T29" fmla="*/ 2147483646 h 1611"/>
              <a:gd name="T30" fmla="*/ 2147483646 w 957"/>
              <a:gd name="T31" fmla="*/ 2147483646 h 1611"/>
              <a:gd name="T32" fmla="*/ 2147483646 w 957"/>
              <a:gd name="T33" fmla="*/ 2147483646 h 16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57"/>
              <a:gd name="T52" fmla="*/ 0 h 1611"/>
              <a:gd name="T53" fmla="*/ 957 w 957"/>
              <a:gd name="T54" fmla="*/ 1611 h 161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57" h="1611">
                <a:moveTo>
                  <a:pt x="632" y="951"/>
                </a:moveTo>
                <a:cubicBezTo>
                  <a:pt x="578" y="885"/>
                  <a:pt x="537" y="820"/>
                  <a:pt x="511" y="760"/>
                </a:cubicBezTo>
                <a:cubicBezTo>
                  <a:pt x="486" y="699"/>
                  <a:pt x="476" y="646"/>
                  <a:pt x="477" y="600"/>
                </a:cubicBezTo>
                <a:cubicBezTo>
                  <a:pt x="477" y="508"/>
                  <a:pt x="516" y="431"/>
                  <a:pt x="549" y="374"/>
                </a:cubicBezTo>
                <a:cubicBezTo>
                  <a:pt x="566" y="346"/>
                  <a:pt x="580" y="324"/>
                  <a:pt x="592" y="309"/>
                </a:cubicBezTo>
                <a:cubicBezTo>
                  <a:pt x="603" y="294"/>
                  <a:pt x="609" y="286"/>
                  <a:pt x="609" y="286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37" y="14"/>
                  <a:pt x="124" y="41"/>
                </a:cubicBezTo>
                <a:cubicBezTo>
                  <a:pt x="111" y="67"/>
                  <a:pt x="93" y="107"/>
                  <a:pt x="72" y="161"/>
                </a:cubicBezTo>
                <a:cubicBezTo>
                  <a:pt x="52" y="215"/>
                  <a:pt x="31" y="284"/>
                  <a:pt x="17" y="368"/>
                </a:cubicBezTo>
                <a:cubicBezTo>
                  <a:pt x="3" y="451"/>
                  <a:pt x="0" y="553"/>
                  <a:pt x="21" y="659"/>
                </a:cubicBezTo>
                <a:cubicBezTo>
                  <a:pt x="40" y="766"/>
                  <a:pt x="86" y="873"/>
                  <a:pt x="147" y="966"/>
                </a:cubicBezTo>
                <a:cubicBezTo>
                  <a:pt x="209" y="1059"/>
                  <a:pt x="284" y="1141"/>
                  <a:pt x="365" y="1212"/>
                </a:cubicBezTo>
                <a:cubicBezTo>
                  <a:pt x="528" y="1354"/>
                  <a:pt x="711" y="1465"/>
                  <a:pt x="889" y="1571"/>
                </a:cubicBezTo>
                <a:cubicBezTo>
                  <a:pt x="912" y="1584"/>
                  <a:pt x="934" y="1597"/>
                  <a:pt x="957" y="1611"/>
                </a:cubicBezTo>
                <a:cubicBezTo>
                  <a:pt x="957" y="1272"/>
                  <a:pt x="957" y="1272"/>
                  <a:pt x="957" y="1272"/>
                </a:cubicBezTo>
                <a:cubicBezTo>
                  <a:pt x="834" y="1165"/>
                  <a:pt x="719" y="1058"/>
                  <a:pt x="632" y="951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6" name="Freeform 9">
            <a:extLst>
              <a:ext uri="{FF2B5EF4-FFF2-40B4-BE49-F238E27FC236}">
                <a16:creationId xmlns:a16="http://schemas.microsoft.com/office/drawing/2014/main" id="{71C71A87-1564-4A72-90AB-70D9CF37A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3863" y="2249488"/>
            <a:ext cx="2879725" cy="2709862"/>
          </a:xfrm>
          <a:custGeom>
            <a:avLst/>
            <a:gdLst>
              <a:gd name="T0" fmla="*/ 2147483646 w 1512"/>
              <a:gd name="T1" fmla="*/ 2147483646 h 1424"/>
              <a:gd name="T2" fmla="*/ 2129297615 w 1512"/>
              <a:gd name="T3" fmla="*/ 2147483646 h 1424"/>
              <a:gd name="T4" fmla="*/ 1857241690 w 1512"/>
              <a:gd name="T5" fmla="*/ 1785342340 h 1424"/>
              <a:gd name="T6" fmla="*/ 1897142641 w 1512"/>
              <a:gd name="T7" fmla="*/ 930694873 h 1424"/>
              <a:gd name="T8" fmla="*/ 1987829219 w 1512"/>
              <a:gd name="T9" fmla="*/ 662713498 h 1424"/>
              <a:gd name="T10" fmla="*/ 2024103851 w 1512"/>
              <a:gd name="T11" fmla="*/ 564935816 h 1424"/>
              <a:gd name="T12" fmla="*/ 130587530 w 1512"/>
              <a:gd name="T13" fmla="*/ 0 h 1424"/>
              <a:gd name="T14" fmla="*/ 97941123 w 1512"/>
              <a:gd name="T15" fmla="*/ 162962804 h 1424"/>
              <a:gd name="T16" fmla="*/ 29020086 w 1512"/>
              <a:gd name="T17" fmla="*/ 630120938 h 1424"/>
              <a:gd name="T18" fmla="*/ 29020086 w 1512"/>
              <a:gd name="T19" fmla="*/ 1405095798 h 1424"/>
              <a:gd name="T20" fmla="*/ 315585101 w 1512"/>
              <a:gd name="T21" fmla="*/ 2147483646 h 1424"/>
              <a:gd name="T22" fmla="*/ 1048326556 w 1512"/>
              <a:gd name="T23" fmla="*/ 2147483646 h 1424"/>
              <a:gd name="T24" fmla="*/ 2042241166 w 1512"/>
              <a:gd name="T25" fmla="*/ 2147483646 h 1424"/>
              <a:gd name="T26" fmla="*/ 2147483646 w 1512"/>
              <a:gd name="T27" fmla="*/ 2147483646 h 1424"/>
              <a:gd name="T28" fmla="*/ 2147483646 w 1512"/>
              <a:gd name="T29" fmla="*/ 2147483646 h 1424"/>
              <a:gd name="T30" fmla="*/ 2147483646 w 1512"/>
              <a:gd name="T31" fmla="*/ 2147483646 h 1424"/>
              <a:gd name="T32" fmla="*/ 2147483646 w 1512"/>
              <a:gd name="T33" fmla="*/ 2147483646 h 1424"/>
              <a:gd name="T34" fmla="*/ 2147483646 w 1512"/>
              <a:gd name="T35" fmla="*/ 2147483646 h 142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512"/>
              <a:gd name="T55" fmla="*/ 0 h 1424"/>
              <a:gd name="T56" fmla="*/ 1512 w 1512"/>
              <a:gd name="T57" fmla="*/ 1424 h 142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512" h="1424">
                <a:moveTo>
                  <a:pt x="753" y="793"/>
                </a:moveTo>
                <a:cubicBezTo>
                  <a:pt x="684" y="743"/>
                  <a:pt x="628" y="690"/>
                  <a:pt x="587" y="639"/>
                </a:cubicBezTo>
                <a:cubicBezTo>
                  <a:pt x="547" y="587"/>
                  <a:pt x="523" y="539"/>
                  <a:pt x="512" y="493"/>
                </a:cubicBezTo>
                <a:cubicBezTo>
                  <a:pt x="489" y="405"/>
                  <a:pt x="506" y="320"/>
                  <a:pt x="523" y="257"/>
                </a:cubicBezTo>
                <a:cubicBezTo>
                  <a:pt x="532" y="226"/>
                  <a:pt x="541" y="200"/>
                  <a:pt x="548" y="183"/>
                </a:cubicBezTo>
                <a:cubicBezTo>
                  <a:pt x="555" y="166"/>
                  <a:pt x="558" y="156"/>
                  <a:pt x="558" y="156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3" y="16"/>
                  <a:pt x="27" y="45"/>
                </a:cubicBezTo>
                <a:cubicBezTo>
                  <a:pt x="21" y="74"/>
                  <a:pt x="14" y="117"/>
                  <a:pt x="8" y="174"/>
                </a:cubicBezTo>
                <a:cubicBezTo>
                  <a:pt x="2" y="232"/>
                  <a:pt x="0" y="304"/>
                  <a:pt x="8" y="388"/>
                </a:cubicBezTo>
                <a:cubicBezTo>
                  <a:pt x="17" y="473"/>
                  <a:pt x="40" y="572"/>
                  <a:pt x="87" y="669"/>
                </a:cubicBezTo>
                <a:cubicBezTo>
                  <a:pt x="133" y="767"/>
                  <a:pt x="205" y="858"/>
                  <a:pt x="289" y="933"/>
                </a:cubicBezTo>
                <a:cubicBezTo>
                  <a:pt x="373" y="1007"/>
                  <a:pt x="466" y="1066"/>
                  <a:pt x="563" y="1114"/>
                </a:cubicBezTo>
                <a:cubicBezTo>
                  <a:pt x="757" y="1209"/>
                  <a:pt x="962" y="1269"/>
                  <a:pt x="1162" y="1325"/>
                </a:cubicBezTo>
                <a:cubicBezTo>
                  <a:pt x="1281" y="1358"/>
                  <a:pt x="1399" y="1390"/>
                  <a:pt x="1512" y="1424"/>
                </a:cubicBezTo>
                <a:cubicBezTo>
                  <a:pt x="1512" y="1189"/>
                  <a:pt x="1512" y="1189"/>
                  <a:pt x="1512" y="1189"/>
                </a:cubicBezTo>
                <a:cubicBezTo>
                  <a:pt x="1427" y="1148"/>
                  <a:pt x="1341" y="1109"/>
                  <a:pt x="1256" y="1069"/>
                </a:cubicBezTo>
                <a:cubicBezTo>
                  <a:pt x="1072" y="983"/>
                  <a:pt x="891" y="894"/>
                  <a:pt x="753" y="793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7" name="Freeform 10">
            <a:extLst>
              <a:ext uri="{FF2B5EF4-FFF2-40B4-BE49-F238E27FC236}">
                <a16:creationId xmlns:a16="http://schemas.microsoft.com/office/drawing/2014/main" id="{A5D68066-81EF-4E6F-A16F-1DB4D6A97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2638" y="3478213"/>
            <a:ext cx="3790950" cy="1911350"/>
          </a:xfrm>
          <a:custGeom>
            <a:avLst/>
            <a:gdLst>
              <a:gd name="T0" fmla="*/ 2147483646 w 1990"/>
              <a:gd name="T1" fmla="*/ 2097859723 h 1005"/>
              <a:gd name="T2" fmla="*/ 2147483646 w 1990"/>
              <a:gd name="T3" fmla="*/ 1714458128 h 1005"/>
              <a:gd name="T4" fmla="*/ 2133866700 w 1990"/>
              <a:gd name="T5" fmla="*/ 1276800818 h 1005"/>
              <a:gd name="T6" fmla="*/ 1948786425 w 1990"/>
              <a:gd name="T7" fmla="*/ 441274611 h 1005"/>
              <a:gd name="T8" fmla="*/ 1966931550 w 1990"/>
              <a:gd name="T9" fmla="*/ 159147940 h 1005"/>
              <a:gd name="T10" fmla="*/ 1977818625 w 1990"/>
              <a:gd name="T11" fmla="*/ 54255714 h 1005"/>
              <a:gd name="T12" fmla="*/ 0 w 1990"/>
              <a:gd name="T13" fmla="*/ 0 h 1005"/>
              <a:gd name="T14" fmla="*/ 10887075 w 1990"/>
              <a:gd name="T15" fmla="*/ 162765241 h 1005"/>
              <a:gd name="T16" fmla="*/ 65322450 w 1990"/>
              <a:gd name="T17" fmla="*/ 632974457 h 1005"/>
              <a:gd name="T18" fmla="*/ 264918825 w 1990"/>
              <a:gd name="T19" fmla="*/ 1381693044 h 1005"/>
              <a:gd name="T20" fmla="*/ 805643550 w 1990"/>
              <a:gd name="T21" fmla="*/ 2147483646 h 1005"/>
              <a:gd name="T22" fmla="*/ 1760077125 w 1990"/>
              <a:gd name="T23" fmla="*/ 2147483646 h 1005"/>
              <a:gd name="T24" fmla="*/ 2147483646 w 1990"/>
              <a:gd name="T25" fmla="*/ 2147483646 h 1005"/>
              <a:gd name="T26" fmla="*/ 2147483646 w 1990"/>
              <a:gd name="T27" fmla="*/ 2147483646 h 1005"/>
              <a:gd name="T28" fmla="*/ 2147483646 w 1990"/>
              <a:gd name="T29" fmla="*/ 2147483646 h 1005"/>
              <a:gd name="T30" fmla="*/ 2147483646 w 1990"/>
              <a:gd name="T31" fmla="*/ 2147483646 h 1005"/>
              <a:gd name="T32" fmla="*/ 2147483646 w 1990"/>
              <a:gd name="T33" fmla="*/ 2147483646 h 1005"/>
              <a:gd name="T34" fmla="*/ 2147483646 w 1990"/>
              <a:gd name="T35" fmla="*/ 2097859723 h 100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990"/>
              <a:gd name="T55" fmla="*/ 0 h 1005"/>
              <a:gd name="T56" fmla="*/ 1990 w 1990"/>
              <a:gd name="T57" fmla="*/ 1005 h 100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990" h="1005">
                <a:moveTo>
                  <a:pt x="898" y="580"/>
                </a:moveTo>
                <a:cubicBezTo>
                  <a:pt x="818" y="549"/>
                  <a:pt x="750" y="513"/>
                  <a:pt x="697" y="474"/>
                </a:cubicBezTo>
                <a:cubicBezTo>
                  <a:pt x="646" y="434"/>
                  <a:pt x="610" y="394"/>
                  <a:pt x="588" y="353"/>
                </a:cubicBezTo>
                <a:cubicBezTo>
                  <a:pt x="542" y="273"/>
                  <a:pt x="537" y="187"/>
                  <a:pt x="537" y="122"/>
                </a:cubicBezTo>
                <a:cubicBezTo>
                  <a:pt x="538" y="89"/>
                  <a:pt x="539" y="62"/>
                  <a:pt x="542" y="44"/>
                </a:cubicBezTo>
                <a:cubicBezTo>
                  <a:pt x="544" y="25"/>
                  <a:pt x="545" y="15"/>
                  <a:pt x="545" y="15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16"/>
                  <a:pt x="3" y="45"/>
                </a:cubicBezTo>
                <a:cubicBezTo>
                  <a:pt x="4" y="74"/>
                  <a:pt x="9" y="119"/>
                  <a:pt x="18" y="175"/>
                </a:cubicBezTo>
                <a:cubicBezTo>
                  <a:pt x="27" y="232"/>
                  <a:pt x="43" y="302"/>
                  <a:pt x="73" y="382"/>
                </a:cubicBezTo>
                <a:cubicBezTo>
                  <a:pt x="103" y="461"/>
                  <a:pt x="151" y="551"/>
                  <a:pt x="222" y="632"/>
                </a:cubicBezTo>
                <a:cubicBezTo>
                  <a:pt x="292" y="715"/>
                  <a:pt x="386" y="785"/>
                  <a:pt x="485" y="835"/>
                </a:cubicBezTo>
                <a:cubicBezTo>
                  <a:pt x="585" y="885"/>
                  <a:pt x="691" y="917"/>
                  <a:pt x="797" y="939"/>
                </a:cubicBezTo>
                <a:cubicBezTo>
                  <a:pt x="1009" y="981"/>
                  <a:pt x="1222" y="985"/>
                  <a:pt x="1430" y="988"/>
                </a:cubicBezTo>
                <a:cubicBezTo>
                  <a:pt x="1624" y="990"/>
                  <a:pt x="1814" y="989"/>
                  <a:pt x="1990" y="1005"/>
                </a:cubicBezTo>
                <a:cubicBezTo>
                  <a:pt x="1990" y="821"/>
                  <a:pt x="1990" y="821"/>
                  <a:pt x="1990" y="821"/>
                </a:cubicBezTo>
                <a:cubicBezTo>
                  <a:pt x="1816" y="777"/>
                  <a:pt x="1633" y="748"/>
                  <a:pt x="1455" y="716"/>
                </a:cubicBezTo>
                <a:cubicBezTo>
                  <a:pt x="1254" y="681"/>
                  <a:pt x="1057" y="641"/>
                  <a:pt x="898" y="58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8" name="Freeform 11">
            <a:extLst>
              <a:ext uri="{FF2B5EF4-FFF2-40B4-BE49-F238E27FC236}">
                <a16:creationId xmlns:a16="http://schemas.microsoft.com/office/drawing/2014/main" id="{A49630A8-7A76-476C-8C49-E0C77127A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988" y="4675188"/>
            <a:ext cx="4419600" cy="1585912"/>
          </a:xfrm>
          <a:custGeom>
            <a:avLst/>
            <a:gdLst>
              <a:gd name="T0" fmla="*/ 2147483646 w 2320"/>
              <a:gd name="T1" fmla="*/ 1598262718 h 834"/>
              <a:gd name="T2" fmla="*/ 2147483646 w 2320"/>
              <a:gd name="T3" fmla="*/ 1641654715 h 834"/>
              <a:gd name="T4" fmla="*/ 2147483646 w 2320"/>
              <a:gd name="T5" fmla="*/ 1460856944 h 834"/>
              <a:gd name="T6" fmla="*/ 2147483646 w 2320"/>
              <a:gd name="T7" fmla="*/ 1139034705 h 834"/>
              <a:gd name="T8" fmla="*/ 1995963750 w 2320"/>
              <a:gd name="T9" fmla="*/ 379677601 h 834"/>
              <a:gd name="T10" fmla="*/ 1941528375 w 2320"/>
              <a:gd name="T11" fmla="*/ 101247360 h 834"/>
              <a:gd name="T12" fmla="*/ 1923383250 w 2320"/>
              <a:gd name="T13" fmla="*/ 0 h 834"/>
              <a:gd name="T14" fmla="*/ 0 w 2320"/>
              <a:gd name="T15" fmla="*/ 455613122 h 834"/>
              <a:gd name="T16" fmla="*/ 50806350 w 2320"/>
              <a:gd name="T17" fmla="*/ 611100954 h 834"/>
              <a:gd name="T18" fmla="*/ 228628575 w 2320"/>
              <a:gd name="T19" fmla="*/ 1052250710 h 834"/>
              <a:gd name="T20" fmla="*/ 616934250 w 2320"/>
              <a:gd name="T21" fmla="*/ 1721207027 h 834"/>
              <a:gd name="T22" fmla="*/ 1375400475 w 2320"/>
              <a:gd name="T23" fmla="*/ 2147483646 h 834"/>
              <a:gd name="T24" fmla="*/ 2147483646 w 2320"/>
              <a:gd name="T25" fmla="*/ 2147483646 h 834"/>
              <a:gd name="T26" fmla="*/ 2147483646 w 2320"/>
              <a:gd name="T27" fmla="*/ 2147483646 h 834"/>
              <a:gd name="T28" fmla="*/ 2147483646 w 2320"/>
              <a:gd name="T29" fmla="*/ 2147483646 h 834"/>
              <a:gd name="T30" fmla="*/ 2147483646 w 2320"/>
              <a:gd name="T31" fmla="*/ 2082804471 h 834"/>
              <a:gd name="T32" fmla="*/ 2147483646 w 2320"/>
              <a:gd name="T33" fmla="*/ 2035797583 h 834"/>
              <a:gd name="T34" fmla="*/ 2147483646 w 2320"/>
              <a:gd name="T35" fmla="*/ 1475320309 h 834"/>
              <a:gd name="T36" fmla="*/ 2147483646 w 2320"/>
              <a:gd name="T37" fmla="*/ 1460856944 h 834"/>
              <a:gd name="T38" fmla="*/ 2147483646 w 2320"/>
              <a:gd name="T39" fmla="*/ 1598262718 h 83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320"/>
              <a:gd name="T61" fmla="*/ 0 h 834"/>
              <a:gd name="T62" fmla="*/ 2320 w 2320"/>
              <a:gd name="T63" fmla="*/ 834 h 83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320" h="834">
                <a:moveTo>
                  <a:pt x="1591" y="442"/>
                </a:moveTo>
                <a:cubicBezTo>
                  <a:pt x="1388" y="459"/>
                  <a:pt x="1187" y="472"/>
                  <a:pt x="1018" y="454"/>
                </a:cubicBezTo>
                <a:cubicBezTo>
                  <a:pt x="933" y="445"/>
                  <a:pt x="857" y="428"/>
                  <a:pt x="797" y="404"/>
                </a:cubicBezTo>
                <a:cubicBezTo>
                  <a:pt x="736" y="379"/>
                  <a:pt x="691" y="349"/>
                  <a:pt x="659" y="315"/>
                </a:cubicBezTo>
                <a:cubicBezTo>
                  <a:pt x="594" y="250"/>
                  <a:pt x="567" y="168"/>
                  <a:pt x="550" y="105"/>
                </a:cubicBezTo>
                <a:cubicBezTo>
                  <a:pt x="542" y="73"/>
                  <a:pt x="537" y="47"/>
                  <a:pt x="535" y="28"/>
                </a:cubicBezTo>
                <a:cubicBezTo>
                  <a:pt x="532" y="10"/>
                  <a:pt x="530" y="0"/>
                  <a:pt x="53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5" y="141"/>
                  <a:pt x="14" y="169"/>
                </a:cubicBezTo>
                <a:cubicBezTo>
                  <a:pt x="23" y="197"/>
                  <a:pt x="39" y="239"/>
                  <a:pt x="63" y="291"/>
                </a:cubicBezTo>
                <a:cubicBezTo>
                  <a:pt x="86" y="343"/>
                  <a:pt x="120" y="407"/>
                  <a:pt x="170" y="476"/>
                </a:cubicBezTo>
                <a:cubicBezTo>
                  <a:pt x="219" y="545"/>
                  <a:pt x="289" y="619"/>
                  <a:pt x="379" y="680"/>
                </a:cubicBezTo>
                <a:cubicBezTo>
                  <a:pt x="468" y="742"/>
                  <a:pt x="576" y="785"/>
                  <a:pt x="685" y="808"/>
                </a:cubicBezTo>
                <a:cubicBezTo>
                  <a:pt x="795" y="830"/>
                  <a:pt x="906" y="834"/>
                  <a:pt x="1013" y="827"/>
                </a:cubicBezTo>
                <a:cubicBezTo>
                  <a:pt x="1229" y="813"/>
                  <a:pt x="1436" y="762"/>
                  <a:pt x="1637" y="710"/>
                </a:cubicBezTo>
                <a:cubicBezTo>
                  <a:pt x="1838" y="659"/>
                  <a:pt x="2033" y="605"/>
                  <a:pt x="2217" y="576"/>
                </a:cubicBezTo>
                <a:cubicBezTo>
                  <a:pt x="2252" y="570"/>
                  <a:pt x="2286" y="566"/>
                  <a:pt x="2320" y="563"/>
                </a:cubicBezTo>
                <a:cubicBezTo>
                  <a:pt x="2320" y="408"/>
                  <a:pt x="2320" y="408"/>
                  <a:pt x="2320" y="408"/>
                </a:cubicBezTo>
                <a:cubicBezTo>
                  <a:pt x="2282" y="406"/>
                  <a:pt x="2243" y="404"/>
                  <a:pt x="2205" y="404"/>
                </a:cubicBezTo>
                <a:cubicBezTo>
                  <a:pt x="2004" y="402"/>
                  <a:pt x="1795" y="424"/>
                  <a:pt x="1591" y="442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9" name="Freeform 12">
            <a:extLst>
              <a:ext uri="{FF2B5EF4-FFF2-40B4-BE49-F238E27FC236}">
                <a16:creationId xmlns:a16="http://schemas.microsoft.com/office/drawing/2014/main" id="{FCDD5360-EB0A-4CAC-9AD4-1867DDB47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5805488"/>
            <a:ext cx="4654550" cy="1046162"/>
          </a:xfrm>
          <a:custGeom>
            <a:avLst/>
            <a:gdLst>
              <a:gd name="T0" fmla="*/ 2147483646 w 2443"/>
              <a:gd name="T1" fmla="*/ 868327775 h 550"/>
              <a:gd name="T2" fmla="*/ 2147483646 w 2443"/>
              <a:gd name="T3" fmla="*/ 1450830776 h 550"/>
              <a:gd name="T4" fmla="*/ 2147483646 w 2443"/>
              <a:gd name="T5" fmla="*/ 1479775226 h 550"/>
              <a:gd name="T6" fmla="*/ 2147483646 w 2443"/>
              <a:gd name="T7" fmla="*/ 1298872893 h 550"/>
              <a:gd name="T8" fmla="*/ 1909388625 w 2443"/>
              <a:gd name="T9" fmla="*/ 665718531 h 550"/>
              <a:gd name="T10" fmla="*/ 1782338272 w 2443"/>
              <a:gd name="T11" fmla="*/ 412456026 h 550"/>
              <a:gd name="T12" fmla="*/ 1738778314 w 2443"/>
              <a:gd name="T13" fmla="*/ 318387041 h 550"/>
              <a:gd name="T14" fmla="*/ 0 w 2443"/>
              <a:gd name="T15" fmla="*/ 1255457170 h 550"/>
              <a:gd name="T16" fmla="*/ 90749436 w 2443"/>
              <a:gd name="T17" fmla="*/ 1392941878 h 550"/>
              <a:gd name="T18" fmla="*/ 373892018 w 2443"/>
              <a:gd name="T19" fmla="*/ 1772835636 h 550"/>
              <a:gd name="T20" fmla="*/ 566283261 w 2443"/>
              <a:gd name="T21" fmla="*/ 1989918055 h 550"/>
              <a:gd name="T22" fmla="*/ 2147483646 w 2443"/>
              <a:gd name="T23" fmla="*/ 1989918055 h 550"/>
              <a:gd name="T24" fmla="*/ 2147483646 w 2443"/>
              <a:gd name="T25" fmla="*/ 1765599999 h 550"/>
              <a:gd name="T26" fmla="*/ 2147483646 w 2443"/>
              <a:gd name="T27" fmla="*/ 752549977 h 550"/>
              <a:gd name="T28" fmla="*/ 2147483646 w 2443"/>
              <a:gd name="T29" fmla="*/ 499289374 h 550"/>
              <a:gd name="T30" fmla="*/ 2147483646 w 2443"/>
              <a:gd name="T31" fmla="*/ 0 h 550"/>
              <a:gd name="T32" fmla="*/ 2147483646 w 2443"/>
              <a:gd name="T33" fmla="*/ 162811339 h 550"/>
              <a:gd name="T34" fmla="*/ 2147483646 w 2443"/>
              <a:gd name="T35" fmla="*/ 868327775 h 55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443"/>
              <a:gd name="T55" fmla="*/ 0 h 550"/>
              <a:gd name="T56" fmla="*/ 2443 w 2443"/>
              <a:gd name="T57" fmla="*/ 550 h 55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443" h="550">
                <a:moveTo>
                  <a:pt x="1619" y="240"/>
                </a:moveTo>
                <a:cubicBezTo>
                  <a:pt x="1427" y="310"/>
                  <a:pt x="1236" y="374"/>
                  <a:pt x="1068" y="401"/>
                </a:cubicBezTo>
                <a:cubicBezTo>
                  <a:pt x="984" y="414"/>
                  <a:pt x="906" y="417"/>
                  <a:pt x="841" y="409"/>
                </a:cubicBezTo>
                <a:cubicBezTo>
                  <a:pt x="777" y="401"/>
                  <a:pt x="725" y="383"/>
                  <a:pt x="685" y="359"/>
                </a:cubicBezTo>
                <a:cubicBezTo>
                  <a:pt x="606" y="313"/>
                  <a:pt x="559" y="241"/>
                  <a:pt x="526" y="184"/>
                </a:cubicBezTo>
                <a:cubicBezTo>
                  <a:pt x="510" y="156"/>
                  <a:pt x="498" y="132"/>
                  <a:pt x="491" y="114"/>
                </a:cubicBezTo>
                <a:cubicBezTo>
                  <a:pt x="483" y="97"/>
                  <a:pt x="479" y="88"/>
                  <a:pt x="479" y="88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47"/>
                  <a:pt x="8" y="361"/>
                  <a:pt x="25" y="385"/>
                </a:cubicBezTo>
                <a:cubicBezTo>
                  <a:pt x="41" y="410"/>
                  <a:pt x="67" y="446"/>
                  <a:pt x="103" y="490"/>
                </a:cubicBezTo>
                <a:cubicBezTo>
                  <a:pt x="118" y="509"/>
                  <a:pt x="136" y="529"/>
                  <a:pt x="156" y="550"/>
                </a:cubicBezTo>
                <a:cubicBezTo>
                  <a:pt x="1621" y="550"/>
                  <a:pt x="1621" y="550"/>
                  <a:pt x="1621" y="550"/>
                </a:cubicBezTo>
                <a:cubicBezTo>
                  <a:pt x="1658" y="529"/>
                  <a:pt x="1695" y="509"/>
                  <a:pt x="1732" y="488"/>
                </a:cubicBezTo>
                <a:cubicBezTo>
                  <a:pt x="1913" y="386"/>
                  <a:pt x="2088" y="284"/>
                  <a:pt x="2258" y="208"/>
                </a:cubicBezTo>
                <a:cubicBezTo>
                  <a:pt x="2320" y="180"/>
                  <a:pt x="2382" y="156"/>
                  <a:pt x="2443" y="138"/>
                </a:cubicBezTo>
                <a:cubicBezTo>
                  <a:pt x="2443" y="0"/>
                  <a:pt x="2443" y="0"/>
                  <a:pt x="2443" y="0"/>
                </a:cubicBezTo>
                <a:cubicBezTo>
                  <a:pt x="2363" y="8"/>
                  <a:pt x="2282" y="24"/>
                  <a:pt x="2201" y="45"/>
                </a:cubicBezTo>
                <a:cubicBezTo>
                  <a:pt x="2007" y="95"/>
                  <a:pt x="1811" y="171"/>
                  <a:pt x="1619" y="240"/>
                </a:cubicBezTo>
                <a:close/>
              </a:path>
            </a:pathLst>
          </a:custGeom>
          <a:solidFill>
            <a:srgbClr val="00A8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80" name="标题 4">
            <a:extLst>
              <a:ext uri="{FF2B5EF4-FFF2-40B4-BE49-F238E27FC236}">
                <a16:creationId xmlns:a16="http://schemas.microsoft.com/office/drawing/2014/main" id="{349EBEC3-A6DA-43DF-8D25-118C1F344A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68475" y="2981325"/>
            <a:ext cx="5419725" cy="895350"/>
          </a:xfrm>
        </p:spPr>
        <p:txBody>
          <a:bodyPr/>
          <a:lstStyle/>
          <a:p>
            <a:pPr eaLnBrk="1" hangingPunct="1"/>
            <a:r>
              <a:rPr lang="zh-CN" altLang="zh-TW" sz="2400" b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方法、開發環境及套件說明</a:t>
            </a:r>
            <a:endParaRPr lang="zh-CN" altLang="zh-TW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D079DEFA-0BD4-4186-A71D-FE6C87D14A41}"/>
              </a:ext>
            </a:extLst>
          </p:cNvPr>
          <p:cNvSpPr txBox="1"/>
          <p:nvPr/>
        </p:nvSpPr>
        <p:spPr>
          <a:xfrm>
            <a:off x="1766887" y="2455863"/>
            <a:ext cx="986093" cy="895350"/>
          </a:xfrm>
          <a:prstGeom prst="rect">
            <a:avLst/>
          </a:prstGeom>
          <a:noFill/>
          <a:ln w="117475">
            <a:noFill/>
          </a:ln>
        </p:spPr>
        <p:txBody>
          <a:bodyPr wrap="none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TW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EB64F0D2-1C86-4D4C-9701-096E14E546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使用方法</a:t>
            </a:r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E49691DE-B243-41B4-99D4-DC8F36EA51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96" name="文字方塊 6">
            <a:extLst>
              <a:ext uri="{FF2B5EF4-FFF2-40B4-BE49-F238E27FC236}">
                <a16:creationId xmlns:a16="http://schemas.microsoft.com/office/drawing/2014/main" id="{2A5A4714-D4DB-471C-9AB1-3E82E3D6A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168400"/>
            <a:ext cx="108029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我們在進行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換臉的初步動作為偵測臉部，而偵測臉部的方式有很多種，包括本次利用的</a:t>
            </a:r>
            <a:r>
              <a:rPr lang="en-US" altLang="zh-TW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dlib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內的臉部標示、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OpenCV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內建的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Haar cascade algorithm(Haar Feature-based Cascade Classifier)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197" name="圖片 20">
            <a:extLst>
              <a:ext uri="{FF2B5EF4-FFF2-40B4-BE49-F238E27FC236}">
                <a16:creationId xmlns:a16="http://schemas.microsoft.com/office/drawing/2014/main" id="{37E13CFD-149C-46B9-BAC1-92F1377F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697288"/>
            <a:ext cx="3463925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圖片 22">
            <a:extLst>
              <a:ext uri="{FF2B5EF4-FFF2-40B4-BE49-F238E27FC236}">
                <a16:creationId xmlns:a16="http://schemas.microsoft.com/office/drawing/2014/main" id="{B5B59DDF-0575-45E4-AC4C-BBF16AFD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1873250"/>
            <a:ext cx="39909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圖片 24">
            <a:extLst>
              <a:ext uri="{FF2B5EF4-FFF2-40B4-BE49-F238E27FC236}">
                <a16:creationId xmlns:a16="http://schemas.microsoft.com/office/drawing/2014/main" id="{C6C6107F-C2D8-4126-AA07-5756AE0C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803650"/>
            <a:ext cx="44640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2" descr="Face landmarks detection - Opencv with Python - Pysource">
            <a:extLst>
              <a:ext uri="{FF2B5EF4-FFF2-40B4-BE49-F238E27FC236}">
                <a16:creationId xmlns:a16="http://schemas.microsoft.com/office/drawing/2014/main" id="{82331095-6B6A-4B54-938B-EDF0DD30B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03413"/>
            <a:ext cx="2374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4">
            <a:extLst>
              <a:ext uri="{FF2B5EF4-FFF2-40B4-BE49-F238E27FC236}">
                <a16:creationId xmlns:a16="http://schemas.microsoft.com/office/drawing/2014/main" id="{A2551488-E7E2-4859-BFE2-49A62B1FE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A7327E3-EC97-4ADA-9B61-C6990D54A1FA}" type="slidenum">
              <a:rPr lang="zh-TW" altLang="en-US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7</a:t>
            </a:fld>
            <a:endParaRPr lang="zh-CN" altLang="en-US" sz="1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3" name="标题 1">
            <a:extLst>
              <a:ext uri="{FF2B5EF4-FFF2-40B4-BE49-F238E27FC236}">
                <a16:creationId xmlns:a16="http://schemas.microsoft.com/office/drawing/2014/main" id="{EABFCA82-C186-4145-9538-2347767577B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Landmark </a:t>
            </a:r>
            <a:r>
              <a:rPr lang="zh-TW" altLang="en-US" dirty="0">
                <a:latin typeface="+mn-lt"/>
                <a:ea typeface="+mn-ea"/>
                <a:cs typeface="+mn-ea"/>
                <a:sym typeface="+mn-lt"/>
              </a:rPr>
              <a:t>及 </a:t>
            </a:r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Haar cascade</a:t>
            </a:r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FB988A3-C02F-4F35-8E31-1383C6F7EAD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5" name="文字方塊 6">
            <a:extLst>
              <a:ext uri="{FF2B5EF4-FFF2-40B4-BE49-F238E27FC236}">
                <a16:creationId xmlns:a16="http://schemas.microsoft.com/office/drawing/2014/main" id="{CC15551F-53BF-43C8-B90A-C7E764E60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168400"/>
            <a:ext cx="10802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Haar Cascade source code 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以及 </a:t>
            </a:r>
            <a:r>
              <a:rPr lang="en-US" altLang="zh-TW" dirty="0" err="1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dlib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 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landmark.bat 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檔。</a:t>
            </a:r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246" name="Group 5">
            <a:extLst>
              <a:ext uri="{FF2B5EF4-FFF2-40B4-BE49-F238E27FC236}">
                <a16:creationId xmlns:a16="http://schemas.microsoft.com/office/drawing/2014/main" id="{88B263B2-0BB5-4BD8-97AF-E67FCB11FA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9275" y="1676400"/>
            <a:ext cx="11091863" cy="4492625"/>
            <a:chOff x="0" y="0"/>
            <a:chExt cx="11093062" cy="4493785"/>
          </a:xfrm>
        </p:grpSpPr>
        <p:pic>
          <p:nvPicPr>
            <p:cNvPr id="10249" name="圖片 13">
              <a:extLst>
                <a:ext uri="{FF2B5EF4-FFF2-40B4-BE49-F238E27FC236}">
                  <a16:creationId xmlns:a16="http://schemas.microsoft.com/office/drawing/2014/main" id="{8A1654DD-004A-4B79-A076-003F4CB61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042228" cy="4493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圖片 17">
              <a:extLst>
                <a:ext uri="{FF2B5EF4-FFF2-40B4-BE49-F238E27FC236}">
                  <a16:creationId xmlns:a16="http://schemas.microsoft.com/office/drawing/2014/main" id="{95BA98A9-6F51-4087-A78F-977FC24DB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808" y="158509"/>
              <a:ext cx="6054254" cy="4176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7" name="文字方塊 9">
            <a:extLst>
              <a:ext uri="{FF2B5EF4-FFF2-40B4-BE49-F238E27FC236}">
                <a16:creationId xmlns:a16="http://schemas.microsoft.com/office/drawing/2014/main" id="{A922C1BD-FF88-4458-845D-E386E257A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6169025"/>
            <a:ext cx="427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  <a:hlinkClick r:id="rId4"/>
              </a:rPr>
              <a:t>https://github.com/davisking/dlib-models</a:t>
            </a:r>
            <a:r>
              <a:rPr lang="zh-TW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TW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8" name="文字方塊 11">
            <a:extLst>
              <a:ext uri="{FF2B5EF4-FFF2-40B4-BE49-F238E27FC236}">
                <a16:creationId xmlns:a16="http://schemas.microsoft.com/office/drawing/2014/main" id="{17E368E2-ACAC-47B7-8C37-81217FCF8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6170613"/>
            <a:ext cx="6096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  <a:hlinkClick r:id="rId5"/>
              </a:rPr>
              <a:t>https://github.com/opencv/opencv/tree/master/data/haarcascades</a:t>
            </a:r>
            <a:r>
              <a:rPr lang="zh-TW" altLang="zh-CN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TW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>
            <a:extLst>
              <a:ext uri="{FF2B5EF4-FFF2-40B4-BE49-F238E27FC236}">
                <a16:creationId xmlns:a16="http://schemas.microsoft.com/office/drawing/2014/main" id="{B08F1D27-C4E8-4EA8-8B33-F01BE2FD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4E91DCA-CD77-4502-9214-805A2A4C34C7}" type="slidenum">
              <a:rPr lang="zh-TW" altLang="en-US">
                <a:solidFill>
                  <a:srgbClr val="7F7F7F"/>
                </a:solidFill>
                <a:latin typeface="+mn-lt"/>
                <a:ea typeface="+mn-ea"/>
                <a:cs typeface="+mn-ea"/>
                <a:sym typeface="+mn-lt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8</a:t>
            </a:fld>
            <a:endParaRPr lang="zh-CN" altLang="en-US" sz="18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标题 1">
            <a:extLst>
              <a:ext uri="{FF2B5EF4-FFF2-40B4-BE49-F238E27FC236}">
                <a16:creationId xmlns:a16="http://schemas.microsoft.com/office/drawing/2014/main" id="{4E0D0226-8E96-443F-86AE-CED7A82465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+mn-lt"/>
                <a:ea typeface="+mn-ea"/>
                <a:cs typeface="+mn-ea"/>
                <a:sym typeface="+mn-lt"/>
              </a:rPr>
              <a:t>Delaunay Triangulations</a:t>
            </a:r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47787ADB-4D8F-42EF-ACC5-D59DAB5C077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269" name="Picture 2">
            <a:extLst>
              <a:ext uri="{FF2B5EF4-FFF2-40B4-BE49-F238E27FC236}">
                <a16:creationId xmlns:a16="http://schemas.microsoft.com/office/drawing/2014/main" id="{3CAF368D-AE38-4EC4-B449-B88D8358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876550"/>
            <a:ext cx="5210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>
            <a:extLst>
              <a:ext uri="{FF2B5EF4-FFF2-40B4-BE49-F238E27FC236}">
                <a16:creationId xmlns:a16="http://schemas.microsoft.com/office/drawing/2014/main" id="{9002B9EA-C163-4A95-B746-BAAED28CA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268605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文字方塊 14">
            <a:extLst>
              <a:ext uri="{FF2B5EF4-FFF2-40B4-BE49-F238E27FC236}">
                <a16:creationId xmlns:a16="http://schemas.microsoft.com/office/drawing/2014/main" id="{B563ED04-14F9-4B8E-B9E5-BBA4D5CE9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143000"/>
            <a:ext cx="1091247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平面上的點集合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Delaunay Triangulations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是一種三角剖分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DT(P)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，使得在 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P 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中沒有點嚴格處於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DT(P) 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中任意一個三角形外接圓的內部。</a:t>
            </a:r>
            <a:endParaRPr lang="zh-TW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D6B8A18E-056E-4F92-BE66-48F391C939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69925" y="-149225"/>
            <a:ext cx="10850563" cy="1028700"/>
          </a:xfrm>
        </p:spPr>
        <p:txBody>
          <a:bodyPr/>
          <a:lstStyle/>
          <a:p>
            <a:pPr eaLnBrk="1" hangingPunct="1"/>
            <a:r>
              <a:rPr lang="zh-CN" altLang="zh-TW">
                <a:latin typeface="+mn-lt"/>
                <a:ea typeface="+mn-ea"/>
                <a:cs typeface="+mn-ea"/>
                <a:sym typeface="+mn-lt"/>
              </a:rPr>
              <a:t>經三角化後的影像</a:t>
            </a:r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BB96F418-480D-454C-8FEF-A09B37F1C81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69925" y="0"/>
            <a:ext cx="10850563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292" name="文字方塊 6">
            <a:extLst>
              <a:ext uri="{FF2B5EF4-FFF2-40B4-BE49-F238E27FC236}">
                <a16:creationId xmlns:a16="http://schemas.microsoft.com/office/drawing/2014/main" id="{BC612B74-0CA1-4AC6-830C-9C0017571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1168400"/>
            <a:ext cx="10802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利用</a:t>
            </a:r>
            <a:r>
              <a:rPr lang="en-US" altLang="zh-TW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landmark</a:t>
            </a:r>
            <a:r>
              <a:rPr lang="zh-TW" altLang="en-US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標註後並由三角標記的圖片。</a:t>
            </a:r>
            <a:endParaRPr lang="zh-TW" altLang="en-US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293" name="Picture 2" descr="Face landmarks detection - Opencv with Python - Pysource">
            <a:extLst>
              <a:ext uri="{FF2B5EF4-FFF2-40B4-BE49-F238E27FC236}">
                <a16:creationId xmlns:a16="http://schemas.microsoft.com/office/drawing/2014/main" id="{D29CE98D-8BCC-4EA9-A195-1F17A236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976563"/>
            <a:ext cx="24638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4" name="Group 6">
            <a:extLst>
              <a:ext uri="{FF2B5EF4-FFF2-40B4-BE49-F238E27FC236}">
                <a16:creationId xmlns:a16="http://schemas.microsoft.com/office/drawing/2014/main" id="{CA198548-80C3-4620-956E-1FE769B3E8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188" y="1741488"/>
            <a:ext cx="5662612" cy="4237037"/>
            <a:chOff x="0" y="0"/>
            <a:chExt cx="5662168" cy="4237728"/>
          </a:xfrm>
        </p:grpSpPr>
        <p:pic>
          <p:nvPicPr>
            <p:cNvPr id="12297" name="圖片 4">
              <a:extLst>
                <a:ext uri="{FF2B5EF4-FFF2-40B4-BE49-F238E27FC236}">
                  <a16:creationId xmlns:a16="http://schemas.microsoft.com/office/drawing/2014/main" id="{E61BB494-4AF4-488D-80ED-CD90DC4C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68"/>
            <a:stretch>
              <a:fillRect/>
            </a:stretch>
          </p:blipFill>
          <p:spPr bwMode="auto">
            <a:xfrm>
              <a:off x="2798542" y="0"/>
              <a:ext cx="2863626" cy="4213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8" name="圖片 5">
              <a:extLst>
                <a:ext uri="{FF2B5EF4-FFF2-40B4-BE49-F238E27FC236}">
                  <a16:creationId xmlns:a16="http://schemas.microsoft.com/office/drawing/2014/main" id="{CFF6F526-1162-4A43-8A75-47D82C27F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86494" cy="4237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5" name="圖片 9">
            <a:extLst>
              <a:ext uri="{FF2B5EF4-FFF2-40B4-BE49-F238E27FC236}">
                <a16:creationId xmlns:a16="http://schemas.microsoft.com/office/drawing/2014/main" id="{C3AA86FB-8E23-4C40-B54A-99570C51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1633538"/>
            <a:ext cx="30670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圖片 13">
            <a:extLst>
              <a:ext uri="{FF2B5EF4-FFF2-40B4-BE49-F238E27FC236}">
                <a16:creationId xmlns:a16="http://schemas.microsoft.com/office/drawing/2014/main" id="{E914C975-02A1-4721-9184-324D3AEA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5" y="4175125"/>
            <a:ext cx="30670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07371"/>
      </a:accent1>
      <a:accent2>
        <a:srgbClr val="008C82"/>
      </a:accent2>
      <a:accent3>
        <a:srgbClr val="FFFFFF"/>
      </a:accent3>
      <a:accent4>
        <a:srgbClr val="000000"/>
      </a:accent4>
      <a:accent5>
        <a:srgbClr val="ADBCBB"/>
      </a:accent5>
      <a:accent6>
        <a:srgbClr val="007E75"/>
      </a:accent6>
      <a:hlink>
        <a:srgbClr val="4276AA"/>
      </a:hlink>
      <a:folHlink>
        <a:srgbClr val="BFBFBF"/>
      </a:folHlink>
    </a:clrScheme>
    <a:fontScheme name="ylqyzw1g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07371"/>
      </a:accent1>
      <a:accent2>
        <a:srgbClr val="008C82"/>
      </a:accent2>
      <a:accent3>
        <a:srgbClr val="FFFFFF"/>
      </a:accent3>
      <a:accent4>
        <a:srgbClr val="000000"/>
      </a:accent4>
      <a:accent5>
        <a:srgbClr val="ADBCBB"/>
      </a:accent5>
      <a:accent6>
        <a:srgbClr val="007E75"/>
      </a:accent6>
      <a:hlink>
        <a:srgbClr val="4276AA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768394"/>
    </a:dk2>
    <a:lt2>
      <a:srgbClr val="F0F0F0"/>
    </a:lt2>
    <a:accent1>
      <a:srgbClr val="307371"/>
    </a:accent1>
    <a:accent2>
      <a:srgbClr val="008C82"/>
    </a:accent2>
    <a:accent3>
      <a:srgbClr val="FFFFFF"/>
    </a:accent3>
    <a:accent4>
      <a:srgbClr val="000000"/>
    </a:accent4>
    <a:accent5>
      <a:srgbClr val="ADBCBB"/>
    </a:accent5>
    <a:accent6>
      <a:srgbClr val="007E7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Pages>0</Pages>
  <Words>1165</Words>
  <Characters>0</Characters>
  <Application>Microsoft Office PowerPoint</Application>
  <DocSecurity>0</DocSecurity>
  <PresentationFormat>寬螢幕</PresentationFormat>
  <Lines>0</Lines>
  <Paragraphs>142</Paragraphs>
  <Slides>44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7" baseType="lpstr">
      <vt:lpstr>Arial</vt:lpstr>
      <vt:lpstr>主题5</vt:lpstr>
      <vt:lpstr>TCLayout.ActiveDocument.1</vt:lpstr>
      <vt:lpstr>Machine Learning Final Project</vt:lpstr>
      <vt:lpstr>PowerPoint 簡報</vt:lpstr>
      <vt:lpstr>題目、及功能說明</vt:lpstr>
      <vt:lpstr>Faceswap</vt:lpstr>
      <vt:lpstr>方法、開發環境及套件說明</vt:lpstr>
      <vt:lpstr>使用方法</vt:lpstr>
      <vt:lpstr>Landmark 及 Haar cascade</vt:lpstr>
      <vt:lpstr>Delaunay Triangulations</vt:lpstr>
      <vt:lpstr>經三角化後的影像</vt:lpstr>
      <vt:lpstr>將兩張圖像進行三角化</vt:lpstr>
      <vt:lpstr>替換遮罩</vt:lpstr>
      <vt:lpstr>名人偵測</vt:lpstr>
      <vt:lpstr>開發環境說明</vt:lpstr>
      <vt:lpstr>套件說明</vt:lpstr>
      <vt:lpstr>程式架構 </vt:lpstr>
      <vt:lpstr>靜態圖片置換</vt:lpstr>
      <vt:lpstr>靜態圖片置換</vt:lpstr>
      <vt:lpstr>靜態圖片置換</vt:lpstr>
      <vt:lpstr>動態影像置換</vt:lpstr>
      <vt:lpstr>動態影像置換</vt:lpstr>
      <vt:lpstr>動態影像置換</vt:lpstr>
      <vt:lpstr>名人偵測</vt:lpstr>
      <vt:lpstr>執行結果</vt:lpstr>
      <vt:lpstr>靜態圖片置換結果-戴眼鏡</vt:lpstr>
      <vt:lpstr>靜態圖片置換結果-沒戴眼鏡</vt:lpstr>
      <vt:lpstr>名人辨識</vt:lpstr>
      <vt:lpstr>動態影像置換結果</vt:lpstr>
      <vt:lpstr>動態影像置換結果</vt:lpstr>
      <vt:lpstr>動態影像置換結果</vt:lpstr>
      <vt:lpstr>動態影像置換結果</vt:lpstr>
      <vt:lpstr>動態影像置換結果</vt:lpstr>
      <vt:lpstr>參考資料</vt:lpstr>
      <vt:lpstr>組員工作分配表</vt:lpstr>
      <vt:lpstr>動態影像置換</vt:lpstr>
      <vt:lpstr>新增資料</vt:lpstr>
      <vt:lpstr>新增資料</vt:lpstr>
      <vt:lpstr>新增資料</vt:lpstr>
      <vt:lpstr>新增資料</vt:lpstr>
      <vt:lpstr>新增資料</vt:lpstr>
      <vt:lpstr>新增資料</vt:lpstr>
      <vt:lpstr>新增資料</vt:lpstr>
      <vt:lpstr>新增資料</vt:lpstr>
      <vt:lpstr>新增資料</vt:lpstr>
      <vt:lpstr>Thank you</vt:lpstr>
    </vt:vector>
  </TitlesOfParts>
  <Manager>iSlide</Manager>
  <Company>iSlide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iSlide</dc:creator>
  <cp:keywords/>
  <dc:description/>
  <cp:lastModifiedBy>10106</cp:lastModifiedBy>
  <cp:revision>74</cp:revision>
  <dcterms:created xsi:type="dcterms:W3CDTF">2018-06-13T08:00:00Z</dcterms:created>
  <dcterms:modified xsi:type="dcterms:W3CDTF">2021-06-23T20:56:23Z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2052-9.1.0.4468</vt:lpwstr>
  </property>
</Properties>
</file>